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8288000" cy="10287000"/>
  <p:notesSz cx="6858000" cy="9144000"/>
  <p:embeddedFontLst>
    <p:embeddedFont>
      <p:font typeface="Arial" panose="020B0604020202020204" pitchFamily="34" charset="0"/>
      <p:regular r:id="rId10"/>
    </p:embeddedFont>
    <p:embeddedFont>
      <p:font typeface="Arial Bold" panose="020B0704020202020204" pitchFamily="34" charset="0"/>
      <p:regular r:id="rId11"/>
      <p:bold r:id="rId12"/>
    </p:embeddedFont>
    <p:embeddedFont>
      <p:font typeface="Calibri" panose="020F0502020204030204" pitchFamily="34" charset="0"/>
      <p:regular r:id="rId13"/>
      <p:bold r:id="rId14"/>
      <p:italic r:id="rId15"/>
      <p:boldItalic r:id="rId16"/>
    </p:embeddedFont>
    <p:embeddedFont>
      <p:font typeface="Times New Roman" panose="02020603050405020304" pitchFamily="18" charset="0"/>
      <p:regular r:id="rId17"/>
    </p:embeddedFont>
    <p:embeddedFont>
      <p:font typeface="Times New Roman Bold" panose="02020803070505020304" pitchFamily="18" charset="0"/>
      <p:regular r:id="rId18"/>
      <p:bold r:id="rId19"/>
    </p:embeddedFont>
    <p:embeddedFont>
      <p:font typeface="Trebuchet MS Bold" panose="020B0703020202020204" pitchFamily="34" charset="0"/>
      <p:regular r:id="rId20"/>
      <p:bold r:id="rId21"/>
    </p:embeddedFont>
    <p:embeddedFont>
      <p:font typeface="Trebuchet MS Bold Italics" panose="020B0604020202020204" charset="0"/>
      <p:regular r:id="rId22"/>
    </p:embeddedFont>
    <p:embeddedFont>
      <p:font typeface="TT Rounds Condense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0" d="100"/>
          <a:sy n="50" d="100"/>
        </p:scale>
        <p:origin x="946"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15.11.2023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svg"/><Relationship Id="rId12"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svg"/><Relationship Id="rId12"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hyperlink" Target="https://github.com/ananth-1206/CD_06_Task-5_Link"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280"/>
            <a:ext cx="18287998" cy="10270432"/>
            <a:chOff x="0" y="0"/>
            <a:chExt cx="24383997" cy="13693909"/>
          </a:xfrm>
        </p:grpSpPr>
        <p:sp>
          <p:nvSpPr>
            <p:cNvPr id="3" name="Freeform 3"/>
            <p:cNvSpPr/>
            <p:nvPr/>
          </p:nvSpPr>
          <p:spPr>
            <a:xfrm>
              <a:off x="0" y="0"/>
              <a:ext cx="24384000" cy="13693902"/>
            </a:xfrm>
            <a:custGeom>
              <a:avLst/>
              <a:gdLst/>
              <a:ahLst/>
              <a:cxnLst/>
              <a:rect l="l" t="t" r="r" b="b"/>
              <a:pathLst>
                <a:path w="24384000" h="13693902">
                  <a:moveTo>
                    <a:pt x="0" y="0"/>
                  </a:moveTo>
                  <a:lnTo>
                    <a:pt x="24384000" y="0"/>
                  </a:lnTo>
                  <a:lnTo>
                    <a:pt x="24384000" y="13693902"/>
                  </a:lnTo>
                  <a:lnTo>
                    <a:pt x="0" y="13693902"/>
                  </a:lnTo>
                  <a:lnTo>
                    <a:pt x="0" y="0"/>
                  </a:lnTo>
                  <a:close/>
                </a:path>
              </a:pathLst>
            </a:custGeom>
            <a:blipFill>
              <a:blip r:embed="rId3"/>
              <a:stretch>
                <a:fillRect t="-16" b="-16"/>
              </a:stretch>
            </a:blipFill>
          </p:spPr>
          <p:txBody>
            <a:bodyPr/>
            <a:lstStyle/>
            <a:p>
              <a:endParaRPr lang="en-IN"/>
            </a:p>
          </p:txBody>
        </p:sp>
      </p:grpSp>
      <p:sp>
        <p:nvSpPr>
          <p:cNvPr id="4" name="Freeform 4"/>
          <p:cNvSpPr/>
          <p:nvPr/>
        </p:nvSpPr>
        <p:spPr>
          <a:xfrm>
            <a:off x="687651" y="6486258"/>
            <a:ext cx="1054036" cy="57055"/>
          </a:xfrm>
          <a:custGeom>
            <a:avLst/>
            <a:gdLst/>
            <a:ahLst/>
            <a:cxnLst/>
            <a:rect l="l" t="t" r="r" b="b"/>
            <a:pathLst>
              <a:path w="1054036" h="57055">
                <a:moveTo>
                  <a:pt x="0" y="0"/>
                </a:moveTo>
                <a:lnTo>
                  <a:pt x="1054037" y="0"/>
                </a:lnTo>
                <a:lnTo>
                  <a:pt x="1054037" y="57055"/>
                </a:lnTo>
                <a:lnTo>
                  <a:pt x="0" y="570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TextBox 5"/>
          <p:cNvSpPr txBox="1"/>
          <p:nvPr/>
        </p:nvSpPr>
        <p:spPr>
          <a:xfrm>
            <a:off x="668560" y="5301968"/>
            <a:ext cx="5956200" cy="2600452"/>
          </a:xfrm>
          <a:prstGeom prst="rect">
            <a:avLst/>
          </a:prstGeom>
        </p:spPr>
        <p:txBody>
          <a:bodyPr lIns="0" tIns="0" rIns="0" bIns="0" rtlCol="0" anchor="t">
            <a:spAutoFit/>
          </a:bodyPr>
          <a:lstStyle/>
          <a:p>
            <a:pPr algn="l">
              <a:lnSpc>
                <a:spcPts val="5759"/>
              </a:lnSpc>
            </a:pPr>
            <a:r>
              <a:rPr lang="en-US" sz="4800">
                <a:solidFill>
                  <a:srgbClr val="223668"/>
                </a:solidFill>
                <a:latin typeface="Trebuchet MS Bold"/>
              </a:rPr>
              <a:t>CHAT APPLICATION</a:t>
            </a:r>
          </a:p>
          <a:p>
            <a:pPr algn="l">
              <a:lnSpc>
                <a:spcPts val="3358"/>
              </a:lnSpc>
            </a:pPr>
            <a:endParaRPr lang="en-US" sz="4800">
              <a:solidFill>
                <a:srgbClr val="223668"/>
              </a:solidFill>
              <a:latin typeface="Trebuchet MS Bold"/>
            </a:endParaRPr>
          </a:p>
          <a:p>
            <a:pPr algn="l">
              <a:lnSpc>
                <a:spcPts val="5755"/>
              </a:lnSpc>
            </a:pPr>
            <a:r>
              <a:rPr lang="en-US" sz="4800">
                <a:solidFill>
                  <a:srgbClr val="223668"/>
                </a:solidFill>
                <a:latin typeface="Trebuchet MS Bold"/>
              </a:rPr>
              <a:t>Task - 5</a:t>
            </a:r>
          </a:p>
          <a:p>
            <a:pPr algn="l">
              <a:lnSpc>
                <a:spcPts val="5759"/>
              </a:lnSpc>
            </a:pPr>
            <a:endParaRPr lang="en-US" sz="4800">
              <a:solidFill>
                <a:srgbClr val="223668"/>
              </a:solidFill>
              <a:latin typeface="Trebuchet MS Bold"/>
            </a:endParaRPr>
          </a:p>
        </p:txBody>
      </p:sp>
      <p:grpSp>
        <p:nvGrpSpPr>
          <p:cNvPr id="6" name="Group 6"/>
          <p:cNvGrpSpPr/>
          <p:nvPr/>
        </p:nvGrpSpPr>
        <p:grpSpPr>
          <a:xfrm>
            <a:off x="7942398" y="0"/>
            <a:ext cx="10345600" cy="10037226"/>
            <a:chOff x="0" y="0"/>
            <a:chExt cx="13794133" cy="13382968"/>
          </a:xfrm>
        </p:grpSpPr>
        <p:sp>
          <p:nvSpPr>
            <p:cNvPr id="7" name="Freeform 7"/>
            <p:cNvSpPr/>
            <p:nvPr/>
          </p:nvSpPr>
          <p:spPr>
            <a:xfrm>
              <a:off x="0" y="0"/>
              <a:ext cx="13794105" cy="13383006"/>
            </a:xfrm>
            <a:custGeom>
              <a:avLst/>
              <a:gdLst/>
              <a:ahLst/>
              <a:cxnLst/>
              <a:rect l="l" t="t" r="r" b="b"/>
              <a:pathLst>
                <a:path w="13794105" h="13383006">
                  <a:moveTo>
                    <a:pt x="0" y="0"/>
                  </a:moveTo>
                  <a:lnTo>
                    <a:pt x="13794105" y="0"/>
                  </a:lnTo>
                  <a:lnTo>
                    <a:pt x="13794105" y="13383006"/>
                  </a:lnTo>
                  <a:lnTo>
                    <a:pt x="0" y="13383006"/>
                  </a:lnTo>
                  <a:lnTo>
                    <a:pt x="0" y="0"/>
                  </a:lnTo>
                  <a:close/>
                </a:path>
              </a:pathLst>
            </a:custGeom>
            <a:blipFill>
              <a:blip r:embed="rId6"/>
              <a:stretch>
                <a:fillRect t="-38" b="-37"/>
              </a:stretch>
            </a:blipFill>
          </p:spPr>
          <p:txBody>
            <a:bodyPr/>
            <a:lstStyle/>
            <a:p>
              <a:endParaRPr lang="en-IN"/>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7998" cy="10286998"/>
            <a:chOff x="0" y="0"/>
            <a:chExt cx="24383997" cy="13715997"/>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l="-24" r="-24"/>
              </a:stretch>
            </a:blipFill>
          </p:spPr>
          <p:txBody>
            <a:bodyPr/>
            <a:lstStyle/>
            <a:p>
              <a:endParaRPr lang="en-IN"/>
            </a:p>
          </p:txBody>
        </p:sp>
      </p:grpSp>
      <p:sp>
        <p:nvSpPr>
          <p:cNvPr id="4" name="Freeform 4"/>
          <p:cNvSpPr/>
          <p:nvPr/>
        </p:nvSpPr>
        <p:spPr>
          <a:xfrm>
            <a:off x="0" y="1276340"/>
            <a:ext cx="9468136" cy="8061674"/>
          </a:xfrm>
          <a:custGeom>
            <a:avLst/>
            <a:gdLst/>
            <a:ahLst/>
            <a:cxnLst/>
            <a:rect l="l" t="t" r="r" b="b"/>
            <a:pathLst>
              <a:path w="9468136" h="8061674">
                <a:moveTo>
                  <a:pt x="0" y="0"/>
                </a:moveTo>
                <a:lnTo>
                  <a:pt x="9468136" y="0"/>
                </a:lnTo>
                <a:lnTo>
                  <a:pt x="9468136" y="8061674"/>
                </a:lnTo>
                <a:lnTo>
                  <a:pt x="0" y="80616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a:off x="0" y="1639884"/>
            <a:ext cx="289465" cy="647033"/>
          </a:xfrm>
          <a:custGeom>
            <a:avLst/>
            <a:gdLst/>
            <a:ahLst/>
            <a:cxnLst/>
            <a:rect l="l" t="t" r="r" b="b"/>
            <a:pathLst>
              <a:path w="289465" h="647033">
                <a:moveTo>
                  <a:pt x="0" y="0"/>
                </a:moveTo>
                <a:lnTo>
                  <a:pt x="289465" y="0"/>
                </a:lnTo>
                <a:lnTo>
                  <a:pt x="289465" y="647033"/>
                </a:lnTo>
                <a:lnTo>
                  <a:pt x="0" y="6470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TextBox 6"/>
          <p:cNvSpPr txBox="1"/>
          <p:nvPr/>
        </p:nvSpPr>
        <p:spPr>
          <a:xfrm>
            <a:off x="435450" y="1507100"/>
            <a:ext cx="5198400" cy="695325"/>
          </a:xfrm>
          <a:prstGeom prst="rect">
            <a:avLst/>
          </a:prstGeom>
        </p:spPr>
        <p:txBody>
          <a:bodyPr lIns="0" tIns="0" rIns="0" bIns="0" rtlCol="0" anchor="t">
            <a:spAutoFit/>
          </a:bodyPr>
          <a:lstStyle/>
          <a:p>
            <a:pPr algn="l">
              <a:lnSpc>
                <a:spcPts val="4320"/>
              </a:lnSpc>
            </a:pPr>
            <a:r>
              <a:rPr lang="en-US" sz="3600">
                <a:solidFill>
                  <a:srgbClr val="C88C31"/>
                </a:solidFill>
                <a:latin typeface="Times New Roman Bold"/>
              </a:rPr>
              <a:t>Chat Application</a:t>
            </a:r>
          </a:p>
        </p:txBody>
      </p:sp>
      <p:sp>
        <p:nvSpPr>
          <p:cNvPr id="7" name="TextBox 7"/>
          <p:cNvSpPr txBox="1"/>
          <p:nvPr/>
        </p:nvSpPr>
        <p:spPr>
          <a:xfrm>
            <a:off x="1349850" y="2068388"/>
            <a:ext cx="7858758" cy="1962150"/>
          </a:xfrm>
          <a:prstGeom prst="rect">
            <a:avLst/>
          </a:prstGeom>
        </p:spPr>
        <p:txBody>
          <a:bodyPr lIns="0" tIns="0" rIns="0" bIns="0" rtlCol="0" anchor="t">
            <a:spAutoFit/>
          </a:bodyPr>
          <a:lstStyle/>
          <a:p>
            <a:pPr algn="l">
              <a:lnSpc>
                <a:spcPts val="2400"/>
              </a:lnSpc>
            </a:pPr>
            <a:r>
              <a:rPr lang="en-US" sz="2000">
                <a:solidFill>
                  <a:srgbClr val="FFFFFF"/>
                </a:solidFill>
                <a:latin typeface="Arial"/>
              </a:rPr>
              <a:t>The chat application is largely responsible for the evolution of  communication in today's globally connected world. A chat application  is a multipurpose and essential tool that lets people use text,  multimedia, voice, and video to communicate in real time. It has  transformed the way we communicate with friends, family, coworkers,  and acquaintances, shrinking and opening up the world.</a:t>
            </a:r>
          </a:p>
        </p:txBody>
      </p:sp>
      <p:grpSp>
        <p:nvGrpSpPr>
          <p:cNvPr id="8" name="Group 8"/>
          <p:cNvGrpSpPr/>
          <p:nvPr/>
        </p:nvGrpSpPr>
        <p:grpSpPr>
          <a:xfrm>
            <a:off x="8534550" y="484226"/>
            <a:ext cx="9753448" cy="9802772"/>
            <a:chOff x="0" y="0"/>
            <a:chExt cx="13004597" cy="13070363"/>
          </a:xfrm>
        </p:grpSpPr>
        <p:sp>
          <p:nvSpPr>
            <p:cNvPr id="9" name="Freeform 9"/>
            <p:cNvSpPr/>
            <p:nvPr/>
          </p:nvSpPr>
          <p:spPr>
            <a:xfrm>
              <a:off x="0" y="0"/>
              <a:ext cx="13004546" cy="13070332"/>
            </a:xfrm>
            <a:custGeom>
              <a:avLst/>
              <a:gdLst/>
              <a:ahLst/>
              <a:cxnLst/>
              <a:rect l="l" t="t" r="r" b="b"/>
              <a:pathLst>
                <a:path w="13004546" h="13070332">
                  <a:moveTo>
                    <a:pt x="0" y="0"/>
                  </a:moveTo>
                  <a:lnTo>
                    <a:pt x="13004546" y="0"/>
                  </a:lnTo>
                  <a:lnTo>
                    <a:pt x="13004546" y="13070332"/>
                  </a:lnTo>
                  <a:lnTo>
                    <a:pt x="0" y="13070332"/>
                  </a:lnTo>
                  <a:lnTo>
                    <a:pt x="0" y="0"/>
                  </a:lnTo>
                  <a:close/>
                </a:path>
              </a:pathLst>
            </a:custGeom>
            <a:blipFill>
              <a:blip r:embed="rId8"/>
              <a:stretch>
                <a:fillRect l="-2" r="-3"/>
              </a:stretch>
            </a:blipFill>
          </p:spPr>
          <p:txBody>
            <a:bodyPr/>
            <a:lstStyle/>
            <a:p>
              <a:endParaRPr lang="en-IN"/>
            </a:p>
          </p:txBody>
        </p:sp>
      </p:grpSp>
      <p:graphicFrame>
        <p:nvGraphicFramePr>
          <p:cNvPr id="10" name="Table 10"/>
          <p:cNvGraphicFramePr>
            <a:graphicFrameLocks noGrp="1"/>
          </p:cNvGraphicFramePr>
          <p:nvPr/>
        </p:nvGraphicFramePr>
        <p:xfrm>
          <a:off x="372174" y="4391424"/>
          <a:ext cx="8483600" cy="4724400"/>
        </p:xfrm>
        <a:graphic>
          <a:graphicData uri="http://schemas.openxmlformats.org/drawingml/2006/table">
            <a:tbl>
              <a:tblPr/>
              <a:tblGrid>
                <a:gridCol w="3435338">
                  <a:extLst>
                    <a:ext uri="{9D8B030D-6E8A-4147-A177-3AD203B41FA5}">
                      <a16:colId xmlns:a16="http://schemas.microsoft.com/office/drawing/2014/main" val="20000"/>
                    </a:ext>
                  </a:extLst>
                </a:gridCol>
                <a:gridCol w="3409398">
                  <a:extLst>
                    <a:ext uri="{9D8B030D-6E8A-4147-A177-3AD203B41FA5}">
                      <a16:colId xmlns:a16="http://schemas.microsoft.com/office/drawing/2014/main" val="20001"/>
                    </a:ext>
                  </a:extLst>
                </a:gridCol>
                <a:gridCol w="1638864">
                  <a:extLst>
                    <a:ext uri="{9D8B030D-6E8A-4147-A177-3AD203B41FA5}">
                      <a16:colId xmlns:a16="http://schemas.microsoft.com/office/drawing/2014/main" val="20002"/>
                    </a:ext>
                  </a:extLst>
                </a:gridCol>
              </a:tblGrid>
              <a:tr h="787400">
                <a:tc>
                  <a:txBody>
                    <a:bodyPr/>
                    <a:lstStyle/>
                    <a:p>
                      <a:pPr algn="l">
                        <a:lnSpc>
                          <a:spcPts val="3358"/>
                        </a:lnSpc>
                        <a:defRPr/>
                      </a:pPr>
                      <a:r>
                        <a:rPr lang="en-US" sz="2799">
                          <a:solidFill>
                            <a:srgbClr val="C88C31"/>
                          </a:solidFill>
                          <a:latin typeface="Arial Bold"/>
                        </a:rPr>
                        <a:t>LMS Username</a:t>
                      </a:r>
                      <a:endParaRPr lang="en-US" sz="1100"/>
                    </a:p>
                  </a:txBody>
                  <a:tcPr marL="0" marR="0" marT="0" marB="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223668"/>
                    </a:solidFill>
                  </a:tcPr>
                </a:tc>
                <a:tc>
                  <a:txBody>
                    <a:bodyPr/>
                    <a:lstStyle/>
                    <a:p>
                      <a:pPr algn="ctr">
                        <a:lnSpc>
                          <a:spcPts val="3358"/>
                        </a:lnSpc>
                        <a:defRPr/>
                      </a:pPr>
                      <a:r>
                        <a:rPr lang="en-US" sz="2799">
                          <a:solidFill>
                            <a:srgbClr val="C88C31"/>
                          </a:solidFill>
                          <a:latin typeface="Arial Bold"/>
                        </a:rPr>
                        <a:t>Name</a:t>
                      </a:r>
                      <a:endParaRPr lang="en-US" sz="1100"/>
                    </a:p>
                  </a:txBody>
                  <a:tcPr marL="0" marR="0" marT="0" marB="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223668"/>
                    </a:solidFill>
                  </a:tcPr>
                </a:tc>
                <a:tc>
                  <a:txBody>
                    <a:bodyPr/>
                    <a:lstStyle/>
                    <a:p>
                      <a:pPr algn="r">
                        <a:lnSpc>
                          <a:spcPts val="3358"/>
                        </a:lnSpc>
                        <a:defRPr/>
                      </a:pPr>
                      <a:r>
                        <a:rPr lang="en-US" sz="2799">
                          <a:solidFill>
                            <a:srgbClr val="C88C31"/>
                          </a:solidFill>
                          <a:latin typeface="Arial Bold"/>
                        </a:rPr>
                        <a:t>Batch</a:t>
                      </a:r>
                      <a:endParaRPr lang="en-US" sz="1100"/>
                    </a:p>
                  </a:txBody>
                  <a:tcPr marL="0" marR="0" marT="0" marB="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223668"/>
                    </a:solidFill>
                  </a:tcPr>
                </a:tc>
                <a:extLst>
                  <a:ext uri="{0D108BD9-81ED-4DB2-BD59-A6C34878D82A}">
                    <a16:rowId xmlns:a16="http://schemas.microsoft.com/office/drawing/2014/main" val="10000"/>
                  </a:ext>
                </a:extLst>
              </a:tr>
              <a:tr h="787400">
                <a:tc>
                  <a:txBody>
                    <a:bodyPr/>
                    <a:lstStyle/>
                    <a:p>
                      <a:pPr algn="l">
                        <a:lnSpc>
                          <a:spcPts val="3358"/>
                        </a:lnSpc>
                        <a:defRPr/>
                      </a:pPr>
                      <a:r>
                        <a:rPr lang="en-US" sz="2799">
                          <a:solidFill>
                            <a:srgbClr val="FFFFFF"/>
                          </a:solidFill>
                          <a:latin typeface="Arial"/>
                        </a:rPr>
                        <a:t>au721220104301</a:t>
                      </a:r>
                      <a:endParaRPr lang="en-US" sz="1100"/>
                    </a:p>
                  </a:txBody>
                  <a:tcPr marL="0" marR="0" marT="0" marB="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223668"/>
                    </a:solidFill>
                  </a:tcPr>
                </a:tc>
                <a:tc>
                  <a:txBody>
                    <a:bodyPr/>
                    <a:lstStyle/>
                    <a:p>
                      <a:pPr algn="l">
                        <a:lnSpc>
                          <a:spcPts val="3358"/>
                        </a:lnSpc>
                        <a:defRPr/>
                      </a:pPr>
                      <a:r>
                        <a:rPr lang="en-US" sz="2799">
                          <a:solidFill>
                            <a:srgbClr val="FFFFFF"/>
                          </a:solidFill>
                          <a:latin typeface="Arial"/>
                        </a:rPr>
                        <a:t>Ananth K</a:t>
                      </a:r>
                      <a:endParaRPr lang="en-US" sz="1100"/>
                    </a:p>
                  </a:txBody>
                  <a:tcPr marL="0" marR="0" marT="0" marB="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223668"/>
                    </a:solidFill>
                  </a:tcPr>
                </a:tc>
                <a:tc>
                  <a:txBody>
                    <a:bodyPr/>
                    <a:lstStyle/>
                    <a:p>
                      <a:pPr algn="r">
                        <a:lnSpc>
                          <a:spcPts val="3358"/>
                        </a:lnSpc>
                        <a:defRPr/>
                      </a:pPr>
                      <a:r>
                        <a:rPr lang="en-US" sz="2799">
                          <a:solidFill>
                            <a:srgbClr val="FFFFFF"/>
                          </a:solidFill>
                          <a:latin typeface="Arial"/>
                        </a:rPr>
                        <a:t>CD1_6</a:t>
                      </a:r>
                      <a:endParaRPr lang="en-US" sz="1100"/>
                    </a:p>
                  </a:txBody>
                  <a:tcPr marL="0" marR="0" marT="0" marB="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223668"/>
                    </a:solidFill>
                  </a:tcPr>
                </a:tc>
                <a:extLst>
                  <a:ext uri="{0D108BD9-81ED-4DB2-BD59-A6C34878D82A}">
                    <a16:rowId xmlns:a16="http://schemas.microsoft.com/office/drawing/2014/main" val="10001"/>
                  </a:ext>
                </a:extLst>
              </a:tr>
              <a:tr h="787400">
                <a:tc>
                  <a:txBody>
                    <a:bodyPr/>
                    <a:lstStyle/>
                    <a:p>
                      <a:pPr algn="l">
                        <a:lnSpc>
                          <a:spcPts val="3358"/>
                        </a:lnSpc>
                        <a:defRPr/>
                      </a:pPr>
                      <a:r>
                        <a:rPr lang="en-US" sz="2799">
                          <a:solidFill>
                            <a:srgbClr val="FFFFFF"/>
                          </a:solidFill>
                          <a:latin typeface="Arial"/>
                        </a:rPr>
                        <a:t>au721220104019</a:t>
                      </a:r>
                      <a:endParaRPr lang="en-US" sz="1100"/>
                    </a:p>
                  </a:txBody>
                  <a:tcPr marL="0" marR="0" marT="0" marB="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223668"/>
                    </a:solidFill>
                  </a:tcPr>
                </a:tc>
                <a:tc>
                  <a:txBody>
                    <a:bodyPr/>
                    <a:lstStyle/>
                    <a:p>
                      <a:pPr algn="l">
                        <a:lnSpc>
                          <a:spcPts val="3358"/>
                        </a:lnSpc>
                        <a:defRPr/>
                      </a:pPr>
                      <a:r>
                        <a:rPr lang="en-US" sz="2799">
                          <a:solidFill>
                            <a:srgbClr val="FFFFFF"/>
                          </a:solidFill>
                          <a:latin typeface="Arial"/>
                        </a:rPr>
                        <a:t>Kodeshwaran S</a:t>
                      </a:r>
                      <a:endParaRPr lang="en-US" sz="1100"/>
                    </a:p>
                  </a:txBody>
                  <a:tcPr marL="0" marR="0" marT="0" marB="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223668"/>
                    </a:solidFill>
                  </a:tcPr>
                </a:tc>
                <a:tc>
                  <a:txBody>
                    <a:bodyPr/>
                    <a:lstStyle/>
                    <a:p>
                      <a:pPr algn="r">
                        <a:lnSpc>
                          <a:spcPts val="3358"/>
                        </a:lnSpc>
                        <a:defRPr/>
                      </a:pPr>
                      <a:r>
                        <a:rPr lang="en-US" sz="2799">
                          <a:solidFill>
                            <a:srgbClr val="FFFFFF"/>
                          </a:solidFill>
                          <a:latin typeface="Arial"/>
                        </a:rPr>
                        <a:t>CD1_6</a:t>
                      </a:r>
                      <a:endParaRPr lang="en-US" sz="1100"/>
                    </a:p>
                  </a:txBody>
                  <a:tcPr marL="0" marR="0" marT="0" marB="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223668"/>
                    </a:solidFill>
                  </a:tcPr>
                </a:tc>
                <a:extLst>
                  <a:ext uri="{0D108BD9-81ED-4DB2-BD59-A6C34878D82A}">
                    <a16:rowId xmlns:a16="http://schemas.microsoft.com/office/drawing/2014/main" val="10002"/>
                  </a:ext>
                </a:extLst>
              </a:tr>
              <a:tr h="787400">
                <a:tc>
                  <a:txBody>
                    <a:bodyPr/>
                    <a:lstStyle/>
                    <a:p>
                      <a:pPr algn="l">
                        <a:lnSpc>
                          <a:spcPts val="3358"/>
                        </a:lnSpc>
                        <a:defRPr/>
                      </a:pPr>
                      <a:r>
                        <a:rPr lang="en-US" sz="2799">
                          <a:solidFill>
                            <a:srgbClr val="FFFFFF"/>
                          </a:solidFill>
                          <a:latin typeface="Arial"/>
                        </a:rPr>
                        <a:t>au721220104060</a:t>
                      </a:r>
                      <a:endParaRPr lang="en-US" sz="1100"/>
                    </a:p>
                  </a:txBody>
                  <a:tcPr marL="0" marR="0" marT="0" marB="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223668"/>
                    </a:solidFill>
                  </a:tcPr>
                </a:tc>
                <a:tc>
                  <a:txBody>
                    <a:bodyPr/>
                    <a:lstStyle/>
                    <a:p>
                      <a:pPr algn="l">
                        <a:lnSpc>
                          <a:spcPts val="3358"/>
                        </a:lnSpc>
                        <a:defRPr/>
                      </a:pPr>
                      <a:r>
                        <a:rPr lang="en-US" sz="2799">
                          <a:solidFill>
                            <a:srgbClr val="FFFFFF"/>
                          </a:solidFill>
                          <a:latin typeface="Arial"/>
                        </a:rPr>
                        <a:t>Vijaya Suriyan TS</a:t>
                      </a:r>
                      <a:endParaRPr lang="en-US" sz="1100"/>
                    </a:p>
                  </a:txBody>
                  <a:tcPr marL="0" marR="0" marT="0" marB="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223668"/>
                    </a:solidFill>
                  </a:tcPr>
                </a:tc>
                <a:tc>
                  <a:txBody>
                    <a:bodyPr/>
                    <a:lstStyle/>
                    <a:p>
                      <a:pPr algn="r">
                        <a:lnSpc>
                          <a:spcPts val="3358"/>
                        </a:lnSpc>
                        <a:defRPr/>
                      </a:pPr>
                      <a:r>
                        <a:rPr lang="en-US" sz="2799">
                          <a:solidFill>
                            <a:srgbClr val="FFFFFF"/>
                          </a:solidFill>
                          <a:latin typeface="Arial"/>
                        </a:rPr>
                        <a:t>CD1_6</a:t>
                      </a:r>
                      <a:endParaRPr lang="en-US" sz="1100"/>
                    </a:p>
                  </a:txBody>
                  <a:tcPr marL="0" marR="0" marT="0" marB="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223668"/>
                    </a:solidFill>
                  </a:tcPr>
                </a:tc>
                <a:extLst>
                  <a:ext uri="{0D108BD9-81ED-4DB2-BD59-A6C34878D82A}">
                    <a16:rowId xmlns:a16="http://schemas.microsoft.com/office/drawing/2014/main" val="10003"/>
                  </a:ext>
                </a:extLst>
              </a:tr>
              <a:tr h="787400">
                <a:tc>
                  <a:txBody>
                    <a:bodyPr/>
                    <a:lstStyle/>
                    <a:p>
                      <a:pPr algn="l">
                        <a:lnSpc>
                          <a:spcPts val="3358"/>
                        </a:lnSpc>
                        <a:defRPr/>
                      </a:pPr>
                      <a:r>
                        <a:rPr lang="en-US" sz="2799">
                          <a:solidFill>
                            <a:srgbClr val="FFFFFF"/>
                          </a:solidFill>
                          <a:latin typeface="Arial"/>
                        </a:rPr>
                        <a:t>au721220104305</a:t>
                      </a:r>
                      <a:endParaRPr lang="en-US" sz="1100"/>
                    </a:p>
                  </a:txBody>
                  <a:tcPr marL="0" marR="0" marT="0" marB="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223668"/>
                    </a:solidFill>
                  </a:tcPr>
                </a:tc>
                <a:tc>
                  <a:txBody>
                    <a:bodyPr/>
                    <a:lstStyle/>
                    <a:p>
                      <a:pPr algn="l">
                        <a:lnSpc>
                          <a:spcPts val="3358"/>
                        </a:lnSpc>
                        <a:defRPr/>
                      </a:pPr>
                      <a:r>
                        <a:rPr lang="en-US" sz="2799">
                          <a:solidFill>
                            <a:srgbClr val="FFFFFF"/>
                          </a:solidFill>
                          <a:latin typeface="Arial"/>
                        </a:rPr>
                        <a:t>Sam Joel L</a:t>
                      </a:r>
                      <a:endParaRPr lang="en-US" sz="1100"/>
                    </a:p>
                  </a:txBody>
                  <a:tcPr marL="0" marR="0" marT="0" marB="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223668"/>
                    </a:solidFill>
                  </a:tcPr>
                </a:tc>
                <a:tc>
                  <a:txBody>
                    <a:bodyPr/>
                    <a:lstStyle/>
                    <a:p>
                      <a:pPr algn="r">
                        <a:lnSpc>
                          <a:spcPts val="3358"/>
                        </a:lnSpc>
                        <a:defRPr/>
                      </a:pPr>
                      <a:r>
                        <a:rPr lang="en-US" sz="2799">
                          <a:solidFill>
                            <a:srgbClr val="FFFFFF"/>
                          </a:solidFill>
                          <a:latin typeface="Arial"/>
                        </a:rPr>
                        <a:t>CD1_6</a:t>
                      </a:r>
                      <a:endParaRPr lang="en-US" sz="1100"/>
                    </a:p>
                  </a:txBody>
                  <a:tcPr marL="0" marR="0" marT="0" marB="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223668"/>
                    </a:solidFill>
                  </a:tcPr>
                </a:tc>
                <a:extLst>
                  <a:ext uri="{0D108BD9-81ED-4DB2-BD59-A6C34878D82A}">
                    <a16:rowId xmlns:a16="http://schemas.microsoft.com/office/drawing/2014/main" val="10004"/>
                  </a:ext>
                </a:extLst>
              </a:tr>
              <a:tr h="787400">
                <a:tc>
                  <a:txBody>
                    <a:bodyPr/>
                    <a:lstStyle/>
                    <a:p>
                      <a:pPr algn="l">
                        <a:lnSpc>
                          <a:spcPts val="1679"/>
                        </a:lnSpc>
                        <a:defRPr/>
                      </a:pPr>
                      <a:endParaRPr lang="en-US" sz="1100"/>
                    </a:p>
                  </a:txBody>
                  <a:tcPr marL="0" marR="0" marT="0" marB="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223668"/>
                    </a:solidFill>
                  </a:tcPr>
                </a:tc>
                <a:tc>
                  <a:txBody>
                    <a:bodyPr/>
                    <a:lstStyle/>
                    <a:p>
                      <a:pPr algn="l">
                        <a:lnSpc>
                          <a:spcPts val="1679"/>
                        </a:lnSpc>
                        <a:defRPr/>
                      </a:pPr>
                      <a:endParaRPr lang="en-US" sz="1100"/>
                    </a:p>
                  </a:txBody>
                  <a:tcPr marL="0" marR="0" marT="0" marB="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223668"/>
                    </a:solidFill>
                  </a:tcPr>
                </a:tc>
                <a:tc>
                  <a:txBody>
                    <a:bodyPr/>
                    <a:lstStyle/>
                    <a:p>
                      <a:pPr algn="l">
                        <a:lnSpc>
                          <a:spcPts val="1679"/>
                        </a:lnSpc>
                        <a:defRPr/>
                      </a:pPr>
                      <a:endParaRPr lang="en-US" sz="1100"/>
                    </a:p>
                  </a:txBody>
                  <a:tcPr marL="0" marR="0" marT="0" marB="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223668"/>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7978" cy="10286998"/>
            <a:chOff x="0" y="0"/>
            <a:chExt cx="24383971" cy="13715997"/>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l="-24" r="-24"/>
              </a:stretch>
            </a:blipFill>
          </p:spPr>
          <p:txBody>
            <a:bodyPr/>
            <a:lstStyle/>
            <a:p>
              <a:endParaRPr lang="en-IN"/>
            </a:p>
          </p:txBody>
        </p:sp>
      </p:grpSp>
      <p:sp>
        <p:nvSpPr>
          <p:cNvPr id="4" name="Freeform 4"/>
          <p:cNvSpPr/>
          <p:nvPr/>
        </p:nvSpPr>
        <p:spPr>
          <a:xfrm>
            <a:off x="541038" y="5954134"/>
            <a:ext cx="350520" cy="747808"/>
          </a:xfrm>
          <a:custGeom>
            <a:avLst/>
            <a:gdLst/>
            <a:ahLst/>
            <a:cxnLst/>
            <a:rect l="l" t="t" r="r" b="b"/>
            <a:pathLst>
              <a:path w="350520" h="747808">
                <a:moveTo>
                  <a:pt x="0" y="0"/>
                </a:moveTo>
                <a:lnTo>
                  <a:pt x="350520" y="0"/>
                </a:lnTo>
                <a:lnTo>
                  <a:pt x="350520" y="747808"/>
                </a:lnTo>
                <a:lnTo>
                  <a:pt x="0" y="7478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a:off x="703623" y="6377127"/>
            <a:ext cx="25336" cy="2225707"/>
          </a:xfrm>
          <a:custGeom>
            <a:avLst/>
            <a:gdLst/>
            <a:ahLst/>
            <a:cxnLst/>
            <a:rect l="l" t="t" r="r" b="b"/>
            <a:pathLst>
              <a:path w="25336" h="2225707">
                <a:moveTo>
                  <a:pt x="0" y="0"/>
                </a:moveTo>
                <a:lnTo>
                  <a:pt x="25337" y="0"/>
                </a:lnTo>
                <a:lnTo>
                  <a:pt x="25337" y="2225707"/>
                </a:lnTo>
                <a:lnTo>
                  <a:pt x="0" y="22257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a:off x="703623" y="863771"/>
            <a:ext cx="25336" cy="4095083"/>
          </a:xfrm>
          <a:custGeom>
            <a:avLst/>
            <a:gdLst/>
            <a:ahLst/>
            <a:cxnLst/>
            <a:rect l="l" t="t" r="r" b="b"/>
            <a:pathLst>
              <a:path w="25336" h="4095083">
                <a:moveTo>
                  <a:pt x="0" y="0"/>
                </a:moveTo>
                <a:lnTo>
                  <a:pt x="25337" y="0"/>
                </a:lnTo>
                <a:lnTo>
                  <a:pt x="25337" y="4095083"/>
                </a:lnTo>
                <a:lnTo>
                  <a:pt x="0" y="40950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7" name="Freeform 7"/>
          <p:cNvSpPr/>
          <p:nvPr/>
        </p:nvSpPr>
        <p:spPr>
          <a:xfrm>
            <a:off x="541038" y="451932"/>
            <a:ext cx="350520" cy="747808"/>
          </a:xfrm>
          <a:custGeom>
            <a:avLst/>
            <a:gdLst/>
            <a:ahLst/>
            <a:cxnLst/>
            <a:rect l="l" t="t" r="r" b="b"/>
            <a:pathLst>
              <a:path w="350520" h="747808">
                <a:moveTo>
                  <a:pt x="0" y="0"/>
                </a:moveTo>
                <a:lnTo>
                  <a:pt x="350520" y="0"/>
                </a:lnTo>
                <a:lnTo>
                  <a:pt x="350520" y="747808"/>
                </a:lnTo>
                <a:lnTo>
                  <a:pt x="0" y="74780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8" name="TextBox 8"/>
          <p:cNvSpPr txBox="1"/>
          <p:nvPr/>
        </p:nvSpPr>
        <p:spPr>
          <a:xfrm>
            <a:off x="1037610" y="6003412"/>
            <a:ext cx="13677900" cy="2597150"/>
          </a:xfrm>
          <a:prstGeom prst="rect">
            <a:avLst/>
          </a:prstGeom>
        </p:spPr>
        <p:txBody>
          <a:bodyPr lIns="0" tIns="0" rIns="0" bIns="0" rtlCol="0" anchor="t">
            <a:spAutoFit/>
          </a:bodyPr>
          <a:lstStyle/>
          <a:p>
            <a:pPr algn="l">
              <a:lnSpc>
                <a:spcPts val="3358"/>
              </a:lnSpc>
            </a:pPr>
            <a:r>
              <a:rPr lang="en-US" sz="2799">
                <a:solidFill>
                  <a:srgbClr val="C88C31"/>
                </a:solidFill>
                <a:latin typeface="Trebuchet MS Bold"/>
              </a:rPr>
              <a:t>Learning Outcome</a:t>
            </a:r>
          </a:p>
          <a:p>
            <a:pPr marL="896499" lvl="2" indent="-298833" algn="l">
              <a:lnSpc>
                <a:spcPts val="3358"/>
              </a:lnSpc>
              <a:buFont typeface="Arial"/>
              <a:buChar char="⚬"/>
            </a:pPr>
            <a:r>
              <a:rPr lang="en-US" sz="2799">
                <a:solidFill>
                  <a:srgbClr val="000000"/>
                </a:solidFill>
                <a:latin typeface="Times New Roman"/>
              </a:rPr>
              <a:t>Get to know about different lifecycle models.</a:t>
            </a:r>
          </a:p>
          <a:p>
            <a:pPr marL="896499" lvl="2" indent="-298833" algn="l">
              <a:lnSpc>
                <a:spcPts val="3358"/>
              </a:lnSpc>
              <a:buFont typeface="Arial"/>
              <a:buChar char="⚬"/>
            </a:pPr>
            <a:r>
              <a:rPr lang="en-US" sz="2799">
                <a:solidFill>
                  <a:srgbClr val="000000"/>
                </a:solidFill>
                <a:latin typeface="Times New Roman"/>
              </a:rPr>
              <a:t>Understanding importance and how to create an SRS</a:t>
            </a:r>
          </a:p>
          <a:p>
            <a:pPr marL="896499" lvl="2" indent="-298833" algn="l">
              <a:lnSpc>
                <a:spcPts val="3358"/>
              </a:lnSpc>
              <a:buFont typeface="Arial"/>
              <a:buChar char="⚬"/>
            </a:pPr>
            <a:r>
              <a:rPr lang="en-US" sz="2799">
                <a:solidFill>
                  <a:srgbClr val="000000"/>
                </a:solidFill>
                <a:latin typeface="Times New Roman"/>
              </a:rPr>
              <a:t>Knowing various commands of Github</a:t>
            </a:r>
          </a:p>
          <a:p>
            <a:pPr marL="896499" lvl="2" indent="-298833" algn="l">
              <a:lnSpc>
                <a:spcPts val="3358"/>
              </a:lnSpc>
              <a:buFont typeface="Arial"/>
              <a:buChar char="⚬"/>
            </a:pPr>
            <a:r>
              <a:rPr lang="en-US" sz="2799">
                <a:solidFill>
                  <a:srgbClr val="000000"/>
                </a:solidFill>
                <a:latin typeface="Times New Roman"/>
              </a:rPr>
              <a:t>Understanding agile and scrum management techniques for efficient product development</a:t>
            </a:r>
          </a:p>
        </p:txBody>
      </p:sp>
      <p:sp>
        <p:nvSpPr>
          <p:cNvPr id="9" name="TextBox 9"/>
          <p:cNvSpPr txBox="1"/>
          <p:nvPr/>
        </p:nvSpPr>
        <p:spPr>
          <a:xfrm>
            <a:off x="1037598" y="367050"/>
            <a:ext cx="1947000" cy="719300"/>
          </a:xfrm>
          <a:prstGeom prst="rect">
            <a:avLst/>
          </a:prstGeom>
        </p:spPr>
        <p:txBody>
          <a:bodyPr lIns="0" tIns="0" rIns="0" bIns="0" rtlCol="0" anchor="t">
            <a:spAutoFit/>
          </a:bodyPr>
          <a:lstStyle/>
          <a:p>
            <a:pPr algn="l">
              <a:lnSpc>
                <a:spcPts val="4320"/>
              </a:lnSpc>
            </a:pPr>
            <a:r>
              <a:rPr lang="en-US" sz="3600">
                <a:solidFill>
                  <a:srgbClr val="223668"/>
                </a:solidFill>
                <a:latin typeface="Times New Roman Bold"/>
              </a:rPr>
              <a:t>Task - 1</a:t>
            </a:r>
          </a:p>
        </p:txBody>
      </p:sp>
      <p:sp>
        <p:nvSpPr>
          <p:cNvPr id="10" name="TextBox 10"/>
          <p:cNvSpPr txBox="1"/>
          <p:nvPr/>
        </p:nvSpPr>
        <p:spPr>
          <a:xfrm>
            <a:off x="1109798" y="1070568"/>
            <a:ext cx="8766810" cy="3662690"/>
          </a:xfrm>
          <a:prstGeom prst="rect">
            <a:avLst/>
          </a:prstGeom>
        </p:spPr>
        <p:txBody>
          <a:bodyPr lIns="0" tIns="0" rIns="0" bIns="0" rtlCol="0" anchor="t">
            <a:spAutoFit/>
          </a:bodyPr>
          <a:lstStyle/>
          <a:p>
            <a:pPr algn="l">
              <a:lnSpc>
                <a:spcPts val="3840"/>
              </a:lnSpc>
            </a:pPr>
            <a:r>
              <a:rPr lang="en-US" sz="3200">
                <a:solidFill>
                  <a:srgbClr val="0B5394"/>
                </a:solidFill>
                <a:latin typeface="Times New Roman Bold"/>
              </a:rPr>
              <a:t>Creation of SRS &amp; Github</a:t>
            </a:r>
          </a:p>
          <a:p>
            <a:pPr marL="853319" lvl="2" indent="-284440" algn="l">
              <a:lnSpc>
                <a:spcPts val="3358"/>
              </a:lnSpc>
              <a:buFont typeface="Arial"/>
              <a:buChar char="⚬"/>
            </a:pPr>
            <a:r>
              <a:rPr lang="en-US" sz="2799">
                <a:solidFill>
                  <a:srgbClr val="000000"/>
                </a:solidFill>
                <a:latin typeface="Times New Roman"/>
              </a:rPr>
              <a:t>Create SRS : “Your Project”</a:t>
            </a:r>
          </a:p>
          <a:p>
            <a:pPr marL="853319" lvl="2" indent="-284440" algn="l">
              <a:lnSpc>
                <a:spcPts val="3358"/>
              </a:lnSpc>
              <a:buFont typeface="Arial"/>
              <a:buChar char="⚬"/>
            </a:pPr>
            <a:r>
              <a:rPr lang="en-US" sz="2799">
                <a:solidFill>
                  <a:srgbClr val="000000"/>
                </a:solidFill>
                <a:latin typeface="Times New Roman"/>
              </a:rPr>
              <a:t>Creation &amp; Set-up of Github account</a:t>
            </a:r>
          </a:p>
          <a:p>
            <a:pPr marL="853319" lvl="2" indent="-284440" algn="l">
              <a:lnSpc>
                <a:spcPts val="3358"/>
              </a:lnSpc>
              <a:buFont typeface="Arial"/>
              <a:buChar char="⚬"/>
            </a:pPr>
            <a:r>
              <a:rPr lang="en-US" sz="2799">
                <a:solidFill>
                  <a:srgbClr val="000000"/>
                </a:solidFill>
                <a:latin typeface="Times New Roman"/>
              </a:rPr>
              <a:t>Creation &amp; Hands-on to various commands of Git Bash</a:t>
            </a:r>
          </a:p>
          <a:p>
            <a:pPr marL="853319" lvl="2" indent="-284440" algn="l">
              <a:lnSpc>
                <a:spcPts val="3358"/>
              </a:lnSpc>
            </a:pPr>
            <a:endParaRPr lang="en-US" sz="2799">
              <a:solidFill>
                <a:srgbClr val="000000"/>
              </a:solidFill>
              <a:latin typeface="Times New Roman"/>
            </a:endParaRPr>
          </a:p>
          <a:p>
            <a:pPr marL="975571" lvl="2" indent="-325190" algn="l">
              <a:lnSpc>
                <a:spcPts val="3840"/>
              </a:lnSpc>
            </a:pPr>
            <a:r>
              <a:rPr lang="en-US" sz="3200">
                <a:solidFill>
                  <a:srgbClr val="0B5394"/>
                </a:solidFill>
                <a:latin typeface="Times New Roman Bold"/>
              </a:rPr>
              <a:t>Evaluation Metric:</a:t>
            </a:r>
          </a:p>
          <a:p>
            <a:pPr marL="815853" lvl="2" indent="-271951" algn="l">
              <a:lnSpc>
                <a:spcPts val="3358"/>
              </a:lnSpc>
              <a:buFont typeface="Arial"/>
              <a:buChar char="⚬"/>
            </a:pPr>
            <a:r>
              <a:rPr lang="en-US" sz="2799">
                <a:solidFill>
                  <a:srgbClr val="000000"/>
                </a:solidFill>
                <a:latin typeface="Times New Roman"/>
              </a:rPr>
              <a:t>100% Completion of the above tasks</a:t>
            </a:r>
          </a:p>
        </p:txBody>
      </p:sp>
      <p:grpSp>
        <p:nvGrpSpPr>
          <p:cNvPr id="11" name="Group 11"/>
          <p:cNvGrpSpPr/>
          <p:nvPr/>
        </p:nvGrpSpPr>
        <p:grpSpPr>
          <a:xfrm>
            <a:off x="11925604" y="0"/>
            <a:ext cx="6362394" cy="9945472"/>
            <a:chOff x="0" y="0"/>
            <a:chExt cx="8483192" cy="13260629"/>
          </a:xfrm>
        </p:grpSpPr>
        <p:sp>
          <p:nvSpPr>
            <p:cNvPr id="12" name="Freeform 12"/>
            <p:cNvSpPr/>
            <p:nvPr/>
          </p:nvSpPr>
          <p:spPr>
            <a:xfrm>
              <a:off x="0" y="0"/>
              <a:ext cx="8483219" cy="13260578"/>
            </a:xfrm>
            <a:custGeom>
              <a:avLst/>
              <a:gdLst/>
              <a:ahLst/>
              <a:cxnLst/>
              <a:rect l="l" t="t" r="r" b="b"/>
              <a:pathLst>
                <a:path w="8483219" h="13260578">
                  <a:moveTo>
                    <a:pt x="0" y="0"/>
                  </a:moveTo>
                  <a:lnTo>
                    <a:pt x="8483219" y="0"/>
                  </a:lnTo>
                  <a:lnTo>
                    <a:pt x="8483219" y="13260578"/>
                  </a:lnTo>
                  <a:lnTo>
                    <a:pt x="0" y="13260578"/>
                  </a:lnTo>
                  <a:lnTo>
                    <a:pt x="0" y="0"/>
                  </a:lnTo>
                  <a:close/>
                </a:path>
              </a:pathLst>
            </a:custGeom>
            <a:blipFill>
              <a:blip r:embed="rId12"/>
              <a:stretch>
                <a:fillRect t="-1" b="-2"/>
              </a:stretch>
            </a:blipFill>
          </p:spPr>
          <p:txBody>
            <a:bodyPr/>
            <a:lstStyle/>
            <a:p>
              <a:endParaRPr lang="en-IN"/>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7978" cy="10286998"/>
            <a:chOff x="0" y="0"/>
            <a:chExt cx="24383971" cy="13715997"/>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l="-24" r="-24"/>
              </a:stretch>
            </a:blipFill>
          </p:spPr>
          <p:txBody>
            <a:bodyPr/>
            <a:lstStyle/>
            <a:p>
              <a:endParaRPr lang="en-IN"/>
            </a:p>
          </p:txBody>
        </p:sp>
      </p:grpSp>
      <p:sp>
        <p:nvSpPr>
          <p:cNvPr id="4" name="Freeform 4"/>
          <p:cNvSpPr/>
          <p:nvPr/>
        </p:nvSpPr>
        <p:spPr>
          <a:xfrm>
            <a:off x="541038" y="5954134"/>
            <a:ext cx="350520" cy="747808"/>
          </a:xfrm>
          <a:custGeom>
            <a:avLst/>
            <a:gdLst/>
            <a:ahLst/>
            <a:cxnLst/>
            <a:rect l="l" t="t" r="r" b="b"/>
            <a:pathLst>
              <a:path w="350520" h="747808">
                <a:moveTo>
                  <a:pt x="0" y="0"/>
                </a:moveTo>
                <a:lnTo>
                  <a:pt x="350520" y="0"/>
                </a:lnTo>
                <a:lnTo>
                  <a:pt x="350520" y="747808"/>
                </a:lnTo>
                <a:lnTo>
                  <a:pt x="0" y="7478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a:off x="703623" y="6377127"/>
            <a:ext cx="25336" cy="2225707"/>
          </a:xfrm>
          <a:custGeom>
            <a:avLst/>
            <a:gdLst/>
            <a:ahLst/>
            <a:cxnLst/>
            <a:rect l="l" t="t" r="r" b="b"/>
            <a:pathLst>
              <a:path w="25336" h="2225707">
                <a:moveTo>
                  <a:pt x="0" y="0"/>
                </a:moveTo>
                <a:lnTo>
                  <a:pt x="25337" y="0"/>
                </a:lnTo>
                <a:lnTo>
                  <a:pt x="25337" y="2225707"/>
                </a:lnTo>
                <a:lnTo>
                  <a:pt x="0" y="22257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a:off x="703623" y="863771"/>
            <a:ext cx="25336" cy="4095083"/>
          </a:xfrm>
          <a:custGeom>
            <a:avLst/>
            <a:gdLst/>
            <a:ahLst/>
            <a:cxnLst/>
            <a:rect l="l" t="t" r="r" b="b"/>
            <a:pathLst>
              <a:path w="25336" h="4095083">
                <a:moveTo>
                  <a:pt x="0" y="0"/>
                </a:moveTo>
                <a:lnTo>
                  <a:pt x="25337" y="0"/>
                </a:lnTo>
                <a:lnTo>
                  <a:pt x="25337" y="4095083"/>
                </a:lnTo>
                <a:lnTo>
                  <a:pt x="0" y="40950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7" name="Freeform 7"/>
          <p:cNvSpPr/>
          <p:nvPr/>
        </p:nvSpPr>
        <p:spPr>
          <a:xfrm>
            <a:off x="541038" y="451932"/>
            <a:ext cx="350520" cy="747808"/>
          </a:xfrm>
          <a:custGeom>
            <a:avLst/>
            <a:gdLst/>
            <a:ahLst/>
            <a:cxnLst/>
            <a:rect l="l" t="t" r="r" b="b"/>
            <a:pathLst>
              <a:path w="350520" h="747808">
                <a:moveTo>
                  <a:pt x="0" y="0"/>
                </a:moveTo>
                <a:lnTo>
                  <a:pt x="350520" y="0"/>
                </a:lnTo>
                <a:lnTo>
                  <a:pt x="350520" y="747808"/>
                </a:lnTo>
                <a:lnTo>
                  <a:pt x="0" y="74780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8" name="TextBox 8"/>
          <p:cNvSpPr txBox="1"/>
          <p:nvPr/>
        </p:nvSpPr>
        <p:spPr>
          <a:xfrm>
            <a:off x="1037608" y="367054"/>
            <a:ext cx="4321810" cy="739140"/>
          </a:xfrm>
          <a:prstGeom prst="rect">
            <a:avLst/>
          </a:prstGeom>
        </p:spPr>
        <p:txBody>
          <a:bodyPr lIns="0" tIns="0" rIns="0" bIns="0" rtlCol="0" anchor="t">
            <a:spAutoFit/>
          </a:bodyPr>
          <a:lstStyle/>
          <a:p>
            <a:pPr algn="l">
              <a:lnSpc>
                <a:spcPts val="4320"/>
              </a:lnSpc>
            </a:pPr>
            <a:r>
              <a:rPr lang="en-US" sz="3600">
                <a:solidFill>
                  <a:srgbClr val="223668"/>
                </a:solidFill>
                <a:latin typeface="Times New Roman Bold"/>
              </a:rPr>
              <a:t>Step-Wise Description</a:t>
            </a:r>
          </a:p>
        </p:txBody>
      </p:sp>
      <p:grpSp>
        <p:nvGrpSpPr>
          <p:cNvPr id="9" name="Group 9"/>
          <p:cNvGrpSpPr/>
          <p:nvPr/>
        </p:nvGrpSpPr>
        <p:grpSpPr>
          <a:xfrm>
            <a:off x="11925604" y="0"/>
            <a:ext cx="6362394" cy="9945472"/>
            <a:chOff x="0" y="0"/>
            <a:chExt cx="8483192" cy="13260629"/>
          </a:xfrm>
        </p:grpSpPr>
        <p:sp>
          <p:nvSpPr>
            <p:cNvPr id="10" name="Freeform 10"/>
            <p:cNvSpPr/>
            <p:nvPr/>
          </p:nvSpPr>
          <p:spPr>
            <a:xfrm>
              <a:off x="0" y="0"/>
              <a:ext cx="8483219" cy="13260578"/>
            </a:xfrm>
            <a:custGeom>
              <a:avLst/>
              <a:gdLst/>
              <a:ahLst/>
              <a:cxnLst/>
              <a:rect l="l" t="t" r="r" b="b"/>
              <a:pathLst>
                <a:path w="8483219" h="13260578">
                  <a:moveTo>
                    <a:pt x="0" y="0"/>
                  </a:moveTo>
                  <a:lnTo>
                    <a:pt x="8483219" y="0"/>
                  </a:lnTo>
                  <a:lnTo>
                    <a:pt x="8483219" y="13260578"/>
                  </a:lnTo>
                  <a:lnTo>
                    <a:pt x="0" y="13260578"/>
                  </a:lnTo>
                  <a:lnTo>
                    <a:pt x="0" y="0"/>
                  </a:lnTo>
                  <a:close/>
                </a:path>
              </a:pathLst>
            </a:custGeom>
            <a:blipFill>
              <a:blip r:embed="rId12"/>
              <a:stretch>
                <a:fillRect t="-1" b="-2"/>
              </a:stretch>
            </a:blipFill>
          </p:spPr>
          <p:txBody>
            <a:bodyPr/>
            <a:lstStyle/>
            <a:p>
              <a:endParaRPr lang="en-IN"/>
            </a:p>
          </p:txBody>
        </p:sp>
      </p:grpSp>
      <p:sp>
        <p:nvSpPr>
          <p:cNvPr id="11" name="TextBox 11"/>
          <p:cNvSpPr txBox="1"/>
          <p:nvPr/>
        </p:nvSpPr>
        <p:spPr>
          <a:xfrm>
            <a:off x="770750" y="1481400"/>
            <a:ext cx="16804800" cy="8328650"/>
          </a:xfrm>
          <a:prstGeom prst="rect">
            <a:avLst/>
          </a:prstGeom>
        </p:spPr>
        <p:txBody>
          <a:bodyPr lIns="0" tIns="0" rIns="0" bIns="0" rtlCol="0" anchor="t">
            <a:spAutoFit/>
          </a:bodyPr>
          <a:lstStyle/>
          <a:p>
            <a:pPr algn="l">
              <a:lnSpc>
                <a:spcPts val="3840"/>
              </a:lnSpc>
            </a:pPr>
            <a:r>
              <a:rPr lang="en-US" sz="3200">
                <a:solidFill>
                  <a:srgbClr val="000000"/>
                </a:solidFill>
                <a:latin typeface="Times New Roman"/>
              </a:rPr>
              <a:t>1.Registration and login</a:t>
            </a:r>
          </a:p>
          <a:p>
            <a:pPr algn="l">
              <a:lnSpc>
                <a:spcPts val="3358"/>
              </a:lnSpc>
            </a:pPr>
            <a:endParaRPr lang="en-US" sz="3200">
              <a:solidFill>
                <a:srgbClr val="000000"/>
              </a:solidFill>
              <a:latin typeface="Times New Roman"/>
            </a:endParaRPr>
          </a:p>
          <a:p>
            <a:pPr algn="l">
              <a:lnSpc>
                <a:spcPts val="6196"/>
              </a:lnSpc>
            </a:pPr>
            <a:r>
              <a:rPr lang="en-US" sz="3200">
                <a:solidFill>
                  <a:srgbClr val="000000"/>
                </a:solidFill>
                <a:latin typeface="Times New Roman"/>
              </a:rPr>
              <a:t>2.Edit profile settings  </a:t>
            </a:r>
          </a:p>
          <a:p>
            <a:pPr algn="l">
              <a:lnSpc>
                <a:spcPts val="6196"/>
              </a:lnSpc>
            </a:pPr>
            <a:r>
              <a:rPr lang="en-US" sz="3200">
                <a:solidFill>
                  <a:srgbClr val="000000"/>
                </a:solidFill>
                <a:latin typeface="Times New Roman"/>
              </a:rPr>
              <a:t>3.Search user</a:t>
            </a:r>
          </a:p>
          <a:p>
            <a:pPr algn="l">
              <a:lnSpc>
                <a:spcPts val="6196"/>
              </a:lnSpc>
            </a:pPr>
            <a:r>
              <a:rPr lang="en-US" sz="3200">
                <a:solidFill>
                  <a:srgbClr val="000000"/>
                </a:solidFill>
                <a:latin typeface="Times New Roman"/>
              </a:rPr>
              <a:t>4.Message to user</a:t>
            </a:r>
          </a:p>
          <a:p>
            <a:pPr algn="l">
              <a:lnSpc>
                <a:spcPts val="3840"/>
              </a:lnSpc>
            </a:pPr>
            <a:r>
              <a:rPr lang="en-US" sz="3200">
                <a:solidFill>
                  <a:srgbClr val="000000"/>
                </a:solidFill>
                <a:latin typeface="Times New Roman"/>
              </a:rPr>
              <a:t>5.Create group chat</a:t>
            </a:r>
          </a:p>
          <a:p>
            <a:pPr algn="l">
              <a:lnSpc>
                <a:spcPts val="3358"/>
              </a:lnSpc>
            </a:pPr>
            <a:endParaRPr lang="en-US" sz="3200">
              <a:solidFill>
                <a:srgbClr val="000000"/>
              </a:solidFill>
              <a:latin typeface="Times New Roman"/>
            </a:endParaRPr>
          </a:p>
          <a:p>
            <a:pPr algn="l">
              <a:lnSpc>
                <a:spcPts val="3358"/>
              </a:lnSpc>
            </a:pPr>
            <a:endParaRPr lang="en-US" sz="3200">
              <a:solidFill>
                <a:srgbClr val="000000"/>
              </a:solidFill>
              <a:latin typeface="Times New Roman"/>
            </a:endParaRPr>
          </a:p>
          <a:p>
            <a:pPr algn="l">
              <a:lnSpc>
                <a:spcPts val="4320"/>
              </a:lnSpc>
            </a:pPr>
            <a:r>
              <a:rPr lang="en-US" sz="3600">
                <a:solidFill>
                  <a:srgbClr val="C88C31"/>
                </a:solidFill>
                <a:latin typeface="Times New Roman Bold"/>
              </a:rPr>
              <a:t>Summary of your task</a:t>
            </a:r>
          </a:p>
          <a:p>
            <a:pPr algn="l">
              <a:lnSpc>
                <a:spcPts val="3358"/>
              </a:lnSpc>
            </a:pPr>
            <a:r>
              <a:rPr lang="en-US" sz="2799">
                <a:solidFill>
                  <a:srgbClr val="000000"/>
                </a:solidFill>
                <a:latin typeface="Arial"/>
              </a:rPr>
              <a:t>Generating Responses: Depending on the input and context, I provide human-like responses that include  pertinent information, thoughtful dialogue, and question-and-answer exchanges.</a:t>
            </a:r>
          </a:p>
          <a:p>
            <a:pPr algn="l">
              <a:lnSpc>
                <a:spcPts val="3358"/>
              </a:lnSpc>
            </a:pPr>
            <a:endParaRPr lang="en-US" sz="2799">
              <a:solidFill>
                <a:srgbClr val="000000"/>
              </a:solidFill>
              <a:latin typeface="Arial"/>
            </a:endParaRPr>
          </a:p>
          <a:p>
            <a:pPr algn="l">
              <a:lnSpc>
                <a:spcPts val="3358"/>
              </a:lnSpc>
            </a:pPr>
            <a:r>
              <a:rPr lang="en-US" sz="2799">
                <a:solidFill>
                  <a:srgbClr val="000000"/>
                </a:solidFill>
                <a:latin typeface="Arial"/>
              </a:rPr>
              <a:t>Maintaining Context: Throughout the chat, I was able to provide comments that were both logical and  pertinent to the context since I could recall it.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7978" cy="10286988"/>
            <a:chOff x="0" y="0"/>
            <a:chExt cx="24383971" cy="13715984"/>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t="-14" b="-14"/>
              </a:stretch>
            </a:blipFill>
          </p:spPr>
          <p:txBody>
            <a:bodyPr/>
            <a:lstStyle/>
            <a:p>
              <a:endParaRPr lang="en-IN"/>
            </a:p>
          </p:txBody>
        </p:sp>
      </p:grpSp>
      <p:sp>
        <p:nvSpPr>
          <p:cNvPr id="4" name="Freeform 4"/>
          <p:cNvSpPr/>
          <p:nvPr/>
        </p:nvSpPr>
        <p:spPr>
          <a:xfrm>
            <a:off x="0" y="404810"/>
            <a:ext cx="271463" cy="688181"/>
          </a:xfrm>
          <a:custGeom>
            <a:avLst/>
            <a:gdLst/>
            <a:ahLst/>
            <a:cxnLst/>
            <a:rect l="l" t="t" r="r" b="b"/>
            <a:pathLst>
              <a:path w="271463" h="688181">
                <a:moveTo>
                  <a:pt x="0" y="0"/>
                </a:moveTo>
                <a:lnTo>
                  <a:pt x="271463" y="0"/>
                </a:lnTo>
                <a:lnTo>
                  <a:pt x="271463" y="688181"/>
                </a:lnTo>
                <a:lnTo>
                  <a:pt x="0" y="6881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5" name="Group 5"/>
          <p:cNvGrpSpPr/>
          <p:nvPr/>
        </p:nvGrpSpPr>
        <p:grpSpPr>
          <a:xfrm>
            <a:off x="5250750" y="2120818"/>
            <a:ext cx="7770142" cy="6742084"/>
            <a:chOff x="0" y="0"/>
            <a:chExt cx="10360189" cy="8989445"/>
          </a:xfrm>
        </p:grpSpPr>
        <p:sp>
          <p:nvSpPr>
            <p:cNvPr id="6" name="Freeform 6"/>
            <p:cNvSpPr/>
            <p:nvPr/>
          </p:nvSpPr>
          <p:spPr>
            <a:xfrm>
              <a:off x="0" y="0"/>
              <a:ext cx="10360152" cy="8989441"/>
            </a:xfrm>
            <a:custGeom>
              <a:avLst/>
              <a:gdLst/>
              <a:ahLst/>
              <a:cxnLst/>
              <a:rect l="l" t="t" r="r" b="b"/>
              <a:pathLst>
                <a:path w="10360152" h="8989441">
                  <a:moveTo>
                    <a:pt x="0" y="0"/>
                  </a:moveTo>
                  <a:lnTo>
                    <a:pt x="10360152" y="0"/>
                  </a:lnTo>
                  <a:lnTo>
                    <a:pt x="10360152" y="8989441"/>
                  </a:lnTo>
                  <a:lnTo>
                    <a:pt x="0" y="8989441"/>
                  </a:lnTo>
                  <a:lnTo>
                    <a:pt x="0" y="0"/>
                  </a:lnTo>
                  <a:close/>
                </a:path>
              </a:pathLst>
            </a:custGeom>
            <a:blipFill>
              <a:blip r:embed="rId6"/>
              <a:stretch>
                <a:fillRect t="-17" b="-17"/>
              </a:stretch>
            </a:blipFill>
          </p:spPr>
          <p:txBody>
            <a:bodyPr/>
            <a:lstStyle/>
            <a:p>
              <a:endParaRPr lang="en-IN"/>
            </a:p>
          </p:txBody>
        </p:sp>
      </p:grpSp>
      <p:grpSp>
        <p:nvGrpSpPr>
          <p:cNvPr id="7" name="Group 7"/>
          <p:cNvGrpSpPr/>
          <p:nvPr/>
        </p:nvGrpSpPr>
        <p:grpSpPr>
          <a:xfrm>
            <a:off x="13237444" y="4615448"/>
            <a:ext cx="163852" cy="163850"/>
            <a:chOff x="0" y="0"/>
            <a:chExt cx="218469" cy="218467"/>
          </a:xfrm>
        </p:grpSpPr>
        <p:sp>
          <p:nvSpPr>
            <p:cNvPr id="8" name="Freeform 8"/>
            <p:cNvSpPr/>
            <p:nvPr/>
          </p:nvSpPr>
          <p:spPr>
            <a:xfrm>
              <a:off x="0" y="0"/>
              <a:ext cx="218440" cy="218440"/>
            </a:xfrm>
            <a:custGeom>
              <a:avLst/>
              <a:gdLst/>
              <a:ahLst/>
              <a:cxnLst/>
              <a:rect l="l" t="t" r="r" b="b"/>
              <a:pathLst>
                <a:path w="218440" h="218440">
                  <a:moveTo>
                    <a:pt x="0" y="0"/>
                  </a:moveTo>
                  <a:lnTo>
                    <a:pt x="218440" y="0"/>
                  </a:lnTo>
                  <a:lnTo>
                    <a:pt x="218440" y="218440"/>
                  </a:lnTo>
                  <a:lnTo>
                    <a:pt x="0" y="218440"/>
                  </a:lnTo>
                  <a:lnTo>
                    <a:pt x="0" y="0"/>
                  </a:lnTo>
                  <a:close/>
                </a:path>
              </a:pathLst>
            </a:custGeom>
            <a:blipFill>
              <a:blip r:embed="rId7"/>
              <a:stretch>
                <a:fillRect r="-13" b="-12"/>
              </a:stretch>
            </a:blipFill>
          </p:spPr>
          <p:txBody>
            <a:bodyPr/>
            <a:lstStyle/>
            <a:p>
              <a:endParaRPr lang="en-IN"/>
            </a:p>
          </p:txBody>
        </p:sp>
      </p:grpSp>
      <p:grpSp>
        <p:nvGrpSpPr>
          <p:cNvPr id="9" name="Group 9"/>
          <p:cNvGrpSpPr/>
          <p:nvPr/>
        </p:nvGrpSpPr>
        <p:grpSpPr>
          <a:xfrm>
            <a:off x="12852400" y="7119824"/>
            <a:ext cx="163852" cy="163850"/>
            <a:chOff x="0" y="0"/>
            <a:chExt cx="218469" cy="218467"/>
          </a:xfrm>
        </p:grpSpPr>
        <p:sp>
          <p:nvSpPr>
            <p:cNvPr id="10" name="Freeform 10"/>
            <p:cNvSpPr/>
            <p:nvPr/>
          </p:nvSpPr>
          <p:spPr>
            <a:xfrm>
              <a:off x="0" y="0"/>
              <a:ext cx="218440" cy="218440"/>
            </a:xfrm>
            <a:custGeom>
              <a:avLst/>
              <a:gdLst/>
              <a:ahLst/>
              <a:cxnLst/>
              <a:rect l="l" t="t" r="r" b="b"/>
              <a:pathLst>
                <a:path w="218440" h="218440">
                  <a:moveTo>
                    <a:pt x="0" y="0"/>
                  </a:moveTo>
                  <a:lnTo>
                    <a:pt x="218440" y="0"/>
                  </a:lnTo>
                  <a:lnTo>
                    <a:pt x="218440" y="218440"/>
                  </a:lnTo>
                  <a:lnTo>
                    <a:pt x="0" y="218440"/>
                  </a:lnTo>
                  <a:lnTo>
                    <a:pt x="0" y="0"/>
                  </a:lnTo>
                  <a:close/>
                </a:path>
              </a:pathLst>
            </a:custGeom>
            <a:blipFill>
              <a:blip r:embed="rId8"/>
              <a:stretch>
                <a:fillRect r="-13" b="-12"/>
              </a:stretch>
            </a:blipFill>
          </p:spPr>
          <p:txBody>
            <a:bodyPr/>
            <a:lstStyle/>
            <a:p>
              <a:endParaRPr lang="en-IN"/>
            </a:p>
          </p:txBody>
        </p:sp>
      </p:grpSp>
      <p:grpSp>
        <p:nvGrpSpPr>
          <p:cNvPr id="11" name="Group 11"/>
          <p:cNvGrpSpPr/>
          <p:nvPr/>
        </p:nvGrpSpPr>
        <p:grpSpPr>
          <a:xfrm>
            <a:off x="10897374" y="8755318"/>
            <a:ext cx="163850" cy="163850"/>
            <a:chOff x="0" y="0"/>
            <a:chExt cx="218467" cy="218467"/>
          </a:xfrm>
        </p:grpSpPr>
        <p:sp>
          <p:nvSpPr>
            <p:cNvPr id="12" name="Freeform 12"/>
            <p:cNvSpPr/>
            <p:nvPr/>
          </p:nvSpPr>
          <p:spPr>
            <a:xfrm>
              <a:off x="0" y="0"/>
              <a:ext cx="218440" cy="218440"/>
            </a:xfrm>
            <a:custGeom>
              <a:avLst/>
              <a:gdLst/>
              <a:ahLst/>
              <a:cxnLst/>
              <a:rect l="l" t="t" r="r" b="b"/>
              <a:pathLst>
                <a:path w="218440" h="218440">
                  <a:moveTo>
                    <a:pt x="0" y="0"/>
                  </a:moveTo>
                  <a:lnTo>
                    <a:pt x="218440" y="0"/>
                  </a:lnTo>
                  <a:lnTo>
                    <a:pt x="218440" y="218440"/>
                  </a:lnTo>
                  <a:lnTo>
                    <a:pt x="0" y="218440"/>
                  </a:lnTo>
                  <a:lnTo>
                    <a:pt x="0" y="0"/>
                  </a:lnTo>
                  <a:close/>
                </a:path>
              </a:pathLst>
            </a:custGeom>
            <a:blipFill>
              <a:blip r:embed="rId7"/>
              <a:stretch>
                <a:fillRect r="-12" b="-12"/>
              </a:stretch>
            </a:blipFill>
          </p:spPr>
          <p:txBody>
            <a:bodyPr/>
            <a:lstStyle/>
            <a:p>
              <a:endParaRPr lang="en-IN"/>
            </a:p>
          </p:txBody>
        </p:sp>
      </p:grpSp>
      <p:grpSp>
        <p:nvGrpSpPr>
          <p:cNvPr id="13" name="Group 13"/>
          <p:cNvGrpSpPr/>
          <p:nvPr/>
        </p:nvGrpSpPr>
        <p:grpSpPr>
          <a:xfrm>
            <a:off x="12888428" y="2164638"/>
            <a:ext cx="163850" cy="163850"/>
            <a:chOff x="0" y="0"/>
            <a:chExt cx="218467" cy="218467"/>
          </a:xfrm>
        </p:grpSpPr>
        <p:sp>
          <p:nvSpPr>
            <p:cNvPr id="14" name="Freeform 14"/>
            <p:cNvSpPr/>
            <p:nvPr/>
          </p:nvSpPr>
          <p:spPr>
            <a:xfrm>
              <a:off x="0" y="0"/>
              <a:ext cx="218440" cy="218440"/>
            </a:xfrm>
            <a:custGeom>
              <a:avLst/>
              <a:gdLst/>
              <a:ahLst/>
              <a:cxnLst/>
              <a:rect l="l" t="t" r="r" b="b"/>
              <a:pathLst>
                <a:path w="218440" h="218440">
                  <a:moveTo>
                    <a:pt x="0" y="0"/>
                  </a:moveTo>
                  <a:lnTo>
                    <a:pt x="218440" y="0"/>
                  </a:lnTo>
                  <a:lnTo>
                    <a:pt x="218440" y="218440"/>
                  </a:lnTo>
                  <a:lnTo>
                    <a:pt x="0" y="218440"/>
                  </a:lnTo>
                  <a:lnTo>
                    <a:pt x="0" y="0"/>
                  </a:lnTo>
                  <a:close/>
                </a:path>
              </a:pathLst>
            </a:custGeom>
            <a:blipFill>
              <a:blip r:embed="rId9"/>
              <a:stretch>
                <a:fillRect r="-12" b="-12"/>
              </a:stretch>
            </a:blipFill>
          </p:spPr>
          <p:txBody>
            <a:bodyPr/>
            <a:lstStyle/>
            <a:p>
              <a:endParaRPr lang="en-IN"/>
            </a:p>
          </p:txBody>
        </p:sp>
      </p:grpSp>
      <p:grpSp>
        <p:nvGrpSpPr>
          <p:cNvPr id="15" name="Group 15"/>
          <p:cNvGrpSpPr/>
          <p:nvPr/>
        </p:nvGrpSpPr>
        <p:grpSpPr>
          <a:xfrm>
            <a:off x="4882526" y="4615450"/>
            <a:ext cx="163850" cy="163850"/>
            <a:chOff x="0" y="0"/>
            <a:chExt cx="218467" cy="218467"/>
          </a:xfrm>
        </p:grpSpPr>
        <p:sp>
          <p:nvSpPr>
            <p:cNvPr id="16" name="Freeform 16"/>
            <p:cNvSpPr/>
            <p:nvPr/>
          </p:nvSpPr>
          <p:spPr>
            <a:xfrm>
              <a:off x="0" y="0"/>
              <a:ext cx="218440" cy="218440"/>
            </a:xfrm>
            <a:custGeom>
              <a:avLst/>
              <a:gdLst/>
              <a:ahLst/>
              <a:cxnLst/>
              <a:rect l="l" t="t" r="r" b="b"/>
              <a:pathLst>
                <a:path w="218440" h="218440">
                  <a:moveTo>
                    <a:pt x="0" y="0"/>
                  </a:moveTo>
                  <a:lnTo>
                    <a:pt x="218440" y="0"/>
                  </a:lnTo>
                  <a:lnTo>
                    <a:pt x="218440" y="218440"/>
                  </a:lnTo>
                  <a:lnTo>
                    <a:pt x="0" y="218440"/>
                  </a:lnTo>
                  <a:lnTo>
                    <a:pt x="0" y="0"/>
                  </a:lnTo>
                  <a:close/>
                </a:path>
              </a:pathLst>
            </a:custGeom>
            <a:blipFill>
              <a:blip r:embed="rId7"/>
              <a:stretch>
                <a:fillRect r="-12" b="-12"/>
              </a:stretch>
            </a:blipFill>
          </p:spPr>
          <p:txBody>
            <a:bodyPr/>
            <a:lstStyle/>
            <a:p>
              <a:endParaRPr lang="en-IN"/>
            </a:p>
          </p:txBody>
        </p:sp>
      </p:grpSp>
      <p:grpSp>
        <p:nvGrpSpPr>
          <p:cNvPr id="17" name="Group 17"/>
          <p:cNvGrpSpPr/>
          <p:nvPr/>
        </p:nvGrpSpPr>
        <p:grpSpPr>
          <a:xfrm>
            <a:off x="5239522" y="7133370"/>
            <a:ext cx="163850" cy="163850"/>
            <a:chOff x="0" y="0"/>
            <a:chExt cx="218467" cy="218467"/>
          </a:xfrm>
        </p:grpSpPr>
        <p:sp>
          <p:nvSpPr>
            <p:cNvPr id="18" name="Freeform 18"/>
            <p:cNvSpPr/>
            <p:nvPr/>
          </p:nvSpPr>
          <p:spPr>
            <a:xfrm>
              <a:off x="0" y="0"/>
              <a:ext cx="218440" cy="218440"/>
            </a:xfrm>
            <a:custGeom>
              <a:avLst/>
              <a:gdLst/>
              <a:ahLst/>
              <a:cxnLst/>
              <a:rect l="l" t="t" r="r" b="b"/>
              <a:pathLst>
                <a:path w="218440" h="218440">
                  <a:moveTo>
                    <a:pt x="0" y="0"/>
                  </a:moveTo>
                  <a:lnTo>
                    <a:pt x="218440" y="0"/>
                  </a:lnTo>
                  <a:lnTo>
                    <a:pt x="218440" y="218440"/>
                  </a:lnTo>
                  <a:lnTo>
                    <a:pt x="0" y="218440"/>
                  </a:lnTo>
                  <a:lnTo>
                    <a:pt x="0" y="0"/>
                  </a:lnTo>
                  <a:close/>
                </a:path>
              </a:pathLst>
            </a:custGeom>
            <a:blipFill>
              <a:blip r:embed="rId9"/>
              <a:stretch>
                <a:fillRect r="-12" b="-12"/>
              </a:stretch>
            </a:blipFill>
          </p:spPr>
          <p:txBody>
            <a:bodyPr/>
            <a:lstStyle/>
            <a:p>
              <a:endParaRPr lang="en-IN"/>
            </a:p>
          </p:txBody>
        </p:sp>
      </p:grpSp>
      <p:grpSp>
        <p:nvGrpSpPr>
          <p:cNvPr id="19" name="Group 19"/>
          <p:cNvGrpSpPr/>
          <p:nvPr/>
        </p:nvGrpSpPr>
        <p:grpSpPr>
          <a:xfrm>
            <a:off x="7185462" y="8755318"/>
            <a:ext cx="163850" cy="163850"/>
            <a:chOff x="0" y="0"/>
            <a:chExt cx="218467" cy="218467"/>
          </a:xfrm>
        </p:grpSpPr>
        <p:sp>
          <p:nvSpPr>
            <p:cNvPr id="20" name="Freeform 20"/>
            <p:cNvSpPr/>
            <p:nvPr/>
          </p:nvSpPr>
          <p:spPr>
            <a:xfrm>
              <a:off x="0" y="0"/>
              <a:ext cx="218440" cy="218440"/>
            </a:xfrm>
            <a:custGeom>
              <a:avLst/>
              <a:gdLst/>
              <a:ahLst/>
              <a:cxnLst/>
              <a:rect l="l" t="t" r="r" b="b"/>
              <a:pathLst>
                <a:path w="218440" h="218440">
                  <a:moveTo>
                    <a:pt x="0" y="0"/>
                  </a:moveTo>
                  <a:lnTo>
                    <a:pt x="218440" y="0"/>
                  </a:lnTo>
                  <a:lnTo>
                    <a:pt x="218440" y="218440"/>
                  </a:lnTo>
                  <a:lnTo>
                    <a:pt x="0" y="218440"/>
                  </a:lnTo>
                  <a:lnTo>
                    <a:pt x="0" y="0"/>
                  </a:lnTo>
                  <a:close/>
                </a:path>
              </a:pathLst>
            </a:custGeom>
            <a:blipFill>
              <a:blip r:embed="rId10"/>
              <a:stretch>
                <a:fillRect l="-2941" r="-2953" b="-12"/>
              </a:stretch>
            </a:blipFill>
          </p:spPr>
          <p:txBody>
            <a:bodyPr/>
            <a:lstStyle/>
            <a:p>
              <a:endParaRPr lang="en-IN"/>
            </a:p>
          </p:txBody>
        </p:sp>
      </p:grpSp>
      <p:grpSp>
        <p:nvGrpSpPr>
          <p:cNvPr id="21" name="Group 21"/>
          <p:cNvGrpSpPr/>
          <p:nvPr/>
        </p:nvGrpSpPr>
        <p:grpSpPr>
          <a:xfrm>
            <a:off x="5239522" y="2178186"/>
            <a:ext cx="163850" cy="163850"/>
            <a:chOff x="0" y="0"/>
            <a:chExt cx="218467" cy="218467"/>
          </a:xfrm>
        </p:grpSpPr>
        <p:sp>
          <p:nvSpPr>
            <p:cNvPr id="22" name="Freeform 22"/>
            <p:cNvSpPr/>
            <p:nvPr/>
          </p:nvSpPr>
          <p:spPr>
            <a:xfrm>
              <a:off x="0" y="0"/>
              <a:ext cx="218440" cy="218440"/>
            </a:xfrm>
            <a:custGeom>
              <a:avLst/>
              <a:gdLst/>
              <a:ahLst/>
              <a:cxnLst/>
              <a:rect l="l" t="t" r="r" b="b"/>
              <a:pathLst>
                <a:path w="218440" h="218440">
                  <a:moveTo>
                    <a:pt x="0" y="0"/>
                  </a:moveTo>
                  <a:lnTo>
                    <a:pt x="218440" y="0"/>
                  </a:lnTo>
                  <a:lnTo>
                    <a:pt x="218440" y="218440"/>
                  </a:lnTo>
                  <a:lnTo>
                    <a:pt x="0" y="218440"/>
                  </a:lnTo>
                  <a:lnTo>
                    <a:pt x="0" y="0"/>
                  </a:lnTo>
                  <a:close/>
                </a:path>
              </a:pathLst>
            </a:custGeom>
            <a:blipFill>
              <a:blip r:embed="rId9"/>
              <a:stretch>
                <a:fillRect r="-12" b="-12"/>
              </a:stretch>
            </a:blipFill>
          </p:spPr>
          <p:txBody>
            <a:bodyPr/>
            <a:lstStyle/>
            <a:p>
              <a:endParaRPr lang="en-IN"/>
            </a:p>
          </p:txBody>
        </p:sp>
      </p:grpSp>
      <p:grpSp>
        <p:nvGrpSpPr>
          <p:cNvPr id="23" name="Group 23"/>
          <p:cNvGrpSpPr/>
          <p:nvPr/>
        </p:nvGrpSpPr>
        <p:grpSpPr>
          <a:xfrm>
            <a:off x="7103226" y="2789734"/>
            <a:ext cx="4108450" cy="4108450"/>
            <a:chOff x="0" y="0"/>
            <a:chExt cx="5477933" cy="5477933"/>
          </a:xfrm>
        </p:grpSpPr>
        <p:sp>
          <p:nvSpPr>
            <p:cNvPr id="24" name="Freeform 24"/>
            <p:cNvSpPr/>
            <p:nvPr/>
          </p:nvSpPr>
          <p:spPr>
            <a:xfrm>
              <a:off x="0" y="0"/>
              <a:ext cx="5477891" cy="5477891"/>
            </a:xfrm>
            <a:custGeom>
              <a:avLst/>
              <a:gdLst/>
              <a:ahLst/>
              <a:cxnLst/>
              <a:rect l="l" t="t" r="r" b="b"/>
              <a:pathLst>
                <a:path w="5477891" h="5477891">
                  <a:moveTo>
                    <a:pt x="0" y="0"/>
                  </a:moveTo>
                  <a:lnTo>
                    <a:pt x="5477891" y="0"/>
                  </a:lnTo>
                  <a:lnTo>
                    <a:pt x="5477891" y="5477891"/>
                  </a:lnTo>
                  <a:lnTo>
                    <a:pt x="0" y="5477891"/>
                  </a:lnTo>
                  <a:lnTo>
                    <a:pt x="0" y="0"/>
                  </a:lnTo>
                  <a:close/>
                </a:path>
              </a:pathLst>
            </a:custGeom>
            <a:blipFill>
              <a:blip r:embed="rId11"/>
              <a:stretch>
                <a:fillRect/>
              </a:stretch>
            </a:blipFill>
          </p:spPr>
          <p:txBody>
            <a:bodyPr/>
            <a:lstStyle/>
            <a:p>
              <a:endParaRPr lang="en-IN"/>
            </a:p>
          </p:txBody>
        </p:sp>
      </p:grpSp>
      <p:grpSp>
        <p:nvGrpSpPr>
          <p:cNvPr id="25" name="Group 25"/>
          <p:cNvGrpSpPr/>
          <p:nvPr/>
        </p:nvGrpSpPr>
        <p:grpSpPr>
          <a:xfrm>
            <a:off x="7077851" y="2764359"/>
            <a:ext cx="4159200" cy="4159200"/>
            <a:chOff x="0" y="0"/>
            <a:chExt cx="5545600" cy="5545600"/>
          </a:xfrm>
        </p:grpSpPr>
        <p:sp>
          <p:nvSpPr>
            <p:cNvPr id="26" name="Freeform 26"/>
            <p:cNvSpPr/>
            <p:nvPr/>
          </p:nvSpPr>
          <p:spPr>
            <a:xfrm>
              <a:off x="0" y="0"/>
              <a:ext cx="5545582" cy="5545582"/>
            </a:xfrm>
            <a:custGeom>
              <a:avLst/>
              <a:gdLst/>
              <a:ahLst/>
              <a:cxnLst/>
              <a:rect l="l" t="t" r="r" b="b"/>
              <a:pathLst>
                <a:path w="5545582" h="5545582">
                  <a:moveTo>
                    <a:pt x="0" y="0"/>
                  </a:moveTo>
                  <a:lnTo>
                    <a:pt x="5545582" y="0"/>
                  </a:lnTo>
                  <a:lnTo>
                    <a:pt x="5545582" y="5545582"/>
                  </a:lnTo>
                  <a:lnTo>
                    <a:pt x="0" y="5545582"/>
                  </a:lnTo>
                  <a:lnTo>
                    <a:pt x="0" y="0"/>
                  </a:lnTo>
                  <a:close/>
                </a:path>
              </a:pathLst>
            </a:custGeom>
            <a:blipFill>
              <a:blip r:embed="rId12"/>
              <a:stretch>
                <a:fillRect/>
              </a:stretch>
            </a:blipFill>
          </p:spPr>
          <p:txBody>
            <a:bodyPr/>
            <a:lstStyle/>
            <a:p>
              <a:endParaRPr lang="en-IN"/>
            </a:p>
          </p:txBody>
        </p:sp>
      </p:grpSp>
      <p:grpSp>
        <p:nvGrpSpPr>
          <p:cNvPr id="27" name="Group 27"/>
          <p:cNvGrpSpPr/>
          <p:nvPr/>
        </p:nvGrpSpPr>
        <p:grpSpPr>
          <a:xfrm>
            <a:off x="7211938" y="2898450"/>
            <a:ext cx="3891278" cy="3891278"/>
            <a:chOff x="0" y="0"/>
            <a:chExt cx="5188371" cy="5188371"/>
          </a:xfrm>
        </p:grpSpPr>
        <p:sp>
          <p:nvSpPr>
            <p:cNvPr id="28" name="Freeform 28"/>
            <p:cNvSpPr/>
            <p:nvPr/>
          </p:nvSpPr>
          <p:spPr>
            <a:xfrm>
              <a:off x="0" y="0"/>
              <a:ext cx="5188331" cy="5188331"/>
            </a:xfrm>
            <a:custGeom>
              <a:avLst/>
              <a:gdLst/>
              <a:ahLst/>
              <a:cxnLst/>
              <a:rect l="l" t="t" r="r" b="b"/>
              <a:pathLst>
                <a:path w="5188331" h="5188331">
                  <a:moveTo>
                    <a:pt x="0" y="0"/>
                  </a:moveTo>
                  <a:lnTo>
                    <a:pt x="5188331" y="0"/>
                  </a:lnTo>
                  <a:lnTo>
                    <a:pt x="5188331" y="5188331"/>
                  </a:lnTo>
                  <a:lnTo>
                    <a:pt x="0" y="5188331"/>
                  </a:lnTo>
                  <a:lnTo>
                    <a:pt x="0" y="0"/>
                  </a:lnTo>
                  <a:close/>
                </a:path>
              </a:pathLst>
            </a:custGeom>
            <a:blipFill>
              <a:blip r:embed="rId13"/>
              <a:stretch>
                <a:fillRect/>
              </a:stretch>
            </a:blipFill>
          </p:spPr>
          <p:txBody>
            <a:bodyPr/>
            <a:lstStyle/>
            <a:p>
              <a:endParaRPr lang="en-IN"/>
            </a:p>
          </p:txBody>
        </p:sp>
      </p:grpSp>
      <p:sp>
        <p:nvSpPr>
          <p:cNvPr id="29" name="TextBox 29"/>
          <p:cNvSpPr txBox="1"/>
          <p:nvPr/>
        </p:nvSpPr>
        <p:spPr>
          <a:xfrm>
            <a:off x="8084548" y="4391200"/>
            <a:ext cx="2491800" cy="719300"/>
          </a:xfrm>
          <a:prstGeom prst="rect">
            <a:avLst/>
          </a:prstGeom>
        </p:spPr>
        <p:txBody>
          <a:bodyPr lIns="0" tIns="0" rIns="0" bIns="0" rtlCol="0" anchor="t">
            <a:spAutoFit/>
          </a:bodyPr>
          <a:lstStyle/>
          <a:p>
            <a:pPr algn="l">
              <a:lnSpc>
                <a:spcPts val="4320"/>
              </a:lnSpc>
            </a:pPr>
            <a:r>
              <a:rPr lang="en-US" sz="3600">
                <a:solidFill>
                  <a:srgbClr val="223668"/>
                </a:solidFill>
                <a:latin typeface="Times New Roman Bold"/>
              </a:rPr>
              <a:t>Check-List</a:t>
            </a:r>
          </a:p>
        </p:txBody>
      </p:sp>
      <p:sp>
        <p:nvSpPr>
          <p:cNvPr id="30" name="TextBox 30"/>
          <p:cNvSpPr txBox="1"/>
          <p:nvPr/>
        </p:nvSpPr>
        <p:spPr>
          <a:xfrm>
            <a:off x="2153594" y="1819408"/>
            <a:ext cx="2766060" cy="742950"/>
          </a:xfrm>
          <a:prstGeom prst="rect">
            <a:avLst/>
          </a:prstGeom>
        </p:spPr>
        <p:txBody>
          <a:bodyPr lIns="0" tIns="0" rIns="0" bIns="0" rtlCol="0" anchor="t">
            <a:spAutoFit/>
          </a:bodyPr>
          <a:lstStyle/>
          <a:p>
            <a:pPr algn="r">
              <a:lnSpc>
                <a:spcPts val="2400"/>
              </a:lnSpc>
            </a:pPr>
            <a:r>
              <a:rPr lang="en-US" sz="2000">
                <a:solidFill>
                  <a:srgbClr val="000000"/>
                </a:solidFill>
                <a:latin typeface="Times New Roman"/>
              </a:rPr>
              <a:t>Gather requirements for the</a:t>
            </a:r>
          </a:p>
          <a:p>
            <a:pPr algn="r">
              <a:lnSpc>
                <a:spcPts val="2400"/>
              </a:lnSpc>
            </a:pPr>
            <a:r>
              <a:rPr lang="en-US" sz="2000">
                <a:solidFill>
                  <a:srgbClr val="000000"/>
                </a:solidFill>
                <a:latin typeface="Times New Roman"/>
              </a:rPr>
              <a:t>project</a:t>
            </a:r>
          </a:p>
        </p:txBody>
      </p:sp>
      <p:sp>
        <p:nvSpPr>
          <p:cNvPr id="31" name="TextBox 31"/>
          <p:cNvSpPr txBox="1"/>
          <p:nvPr/>
        </p:nvSpPr>
        <p:spPr>
          <a:xfrm>
            <a:off x="2228188" y="4274422"/>
            <a:ext cx="2325370" cy="742950"/>
          </a:xfrm>
          <a:prstGeom prst="rect">
            <a:avLst/>
          </a:prstGeom>
        </p:spPr>
        <p:txBody>
          <a:bodyPr lIns="0" tIns="0" rIns="0" bIns="0" rtlCol="0" anchor="t">
            <a:spAutoFit/>
          </a:bodyPr>
          <a:lstStyle/>
          <a:p>
            <a:pPr algn="r">
              <a:lnSpc>
                <a:spcPts val="2400"/>
              </a:lnSpc>
            </a:pPr>
            <a:r>
              <a:rPr lang="en-US" sz="2000">
                <a:solidFill>
                  <a:srgbClr val="000000"/>
                </a:solidFill>
                <a:latin typeface="Times New Roman"/>
              </a:rPr>
              <a:t>Prepare database design</a:t>
            </a:r>
          </a:p>
          <a:p>
            <a:pPr algn="r">
              <a:lnSpc>
                <a:spcPts val="2400"/>
              </a:lnSpc>
            </a:pPr>
            <a:r>
              <a:rPr lang="en-US" sz="2000">
                <a:solidFill>
                  <a:srgbClr val="000000"/>
                </a:solidFill>
                <a:latin typeface="Times New Roman"/>
              </a:rPr>
              <a:t>schemas</a:t>
            </a:r>
          </a:p>
        </p:txBody>
      </p:sp>
      <p:sp>
        <p:nvSpPr>
          <p:cNvPr id="32" name="TextBox 32"/>
          <p:cNvSpPr txBox="1"/>
          <p:nvPr/>
        </p:nvSpPr>
        <p:spPr>
          <a:xfrm>
            <a:off x="2633416" y="6794892"/>
            <a:ext cx="2259330" cy="742950"/>
          </a:xfrm>
          <a:prstGeom prst="rect">
            <a:avLst/>
          </a:prstGeom>
        </p:spPr>
        <p:txBody>
          <a:bodyPr lIns="0" tIns="0" rIns="0" bIns="0" rtlCol="0" anchor="t">
            <a:spAutoFit/>
          </a:bodyPr>
          <a:lstStyle/>
          <a:p>
            <a:pPr algn="r">
              <a:lnSpc>
                <a:spcPts val="2400"/>
              </a:lnSpc>
            </a:pPr>
            <a:r>
              <a:rPr lang="en-US" sz="2000">
                <a:solidFill>
                  <a:srgbClr val="000000"/>
                </a:solidFill>
                <a:latin typeface="Times New Roman"/>
              </a:rPr>
              <a:t>Get your initial project</a:t>
            </a:r>
          </a:p>
          <a:p>
            <a:pPr algn="r">
              <a:lnSpc>
                <a:spcPts val="2400"/>
              </a:lnSpc>
            </a:pPr>
            <a:r>
              <a:rPr lang="en-US" sz="2000">
                <a:solidFill>
                  <a:srgbClr val="000000"/>
                </a:solidFill>
                <a:latin typeface="Times New Roman"/>
              </a:rPr>
              <a:t>Structure ready</a:t>
            </a:r>
          </a:p>
        </p:txBody>
      </p:sp>
      <p:sp>
        <p:nvSpPr>
          <p:cNvPr id="33" name="TextBox 33"/>
          <p:cNvSpPr txBox="1"/>
          <p:nvPr/>
        </p:nvSpPr>
        <p:spPr>
          <a:xfrm>
            <a:off x="4631736" y="8566692"/>
            <a:ext cx="2249170" cy="438150"/>
          </a:xfrm>
          <a:prstGeom prst="rect">
            <a:avLst/>
          </a:prstGeom>
        </p:spPr>
        <p:txBody>
          <a:bodyPr lIns="0" tIns="0" rIns="0" bIns="0" rtlCol="0" anchor="t">
            <a:spAutoFit/>
          </a:bodyPr>
          <a:lstStyle/>
          <a:p>
            <a:pPr algn="l">
              <a:lnSpc>
                <a:spcPts val="2400"/>
              </a:lnSpc>
            </a:pPr>
            <a:r>
              <a:rPr lang="en-US" sz="2000">
                <a:solidFill>
                  <a:srgbClr val="000000"/>
                </a:solidFill>
                <a:latin typeface="Times New Roman"/>
              </a:rPr>
              <a:t>Initiate a git repository</a:t>
            </a:r>
          </a:p>
        </p:txBody>
      </p:sp>
      <p:sp>
        <p:nvSpPr>
          <p:cNvPr id="34" name="TextBox 34"/>
          <p:cNvSpPr txBox="1"/>
          <p:nvPr/>
        </p:nvSpPr>
        <p:spPr>
          <a:xfrm>
            <a:off x="13377082" y="1819408"/>
            <a:ext cx="2491740" cy="742950"/>
          </a:xfrm>
          <a:prstGeom prst="rect">
            <a:avLst/>
          </a:prstGeom>
        </p:spPr>
        <p:txBody>
          <a:bodyPr lIns="0" tIns="0" rIns="0" bIns="0" rtlCol="0" anchor="t">
            <a:spAutoFit/>
          </a:bodyPr>
          <a:lstStyle/>
          <a:p>
            <a:pPr algn="l">
              <a:lnSpc>
                <a:spcPts val="2400"/>
              </a:lnSpc>
            </a:pPr>
            <a:r>
              <a:rPr lang="en-US" sz="2000">
                <a:solidFill>
                  <a:srgbClr val="000000"/>
                </a:solidFill>
                <a:latin typeface="Times New Roman"/>
              </a:rPr>
              <a:t>add Readme.md file with  description of the project</a:t>
            </a:r>
          </a:p>
        </p:txBody>
      </p:sp>
      <p:sp>
        <p:nvSpPr>
          <p:cNvPr id="35" name="TextBox 35"/>
          <p:cNvSpPr txBox="1"/>
          <p:nvPr/>
        </p:nvSpPr>
        <p:spPr>
          <a:xfrm>
            <a:off x="13720356" y="4274422"/>
            <a:ext cx="2990850" cy="742950"/>
          </a:xfrm>
          <a:prstGeom prst="rect">
            <a:avLst/>
          </a:prstGeom>
        </p:spPr>
        <p:txBody>
          <a:bodyPr lIns="0" tIns="0" rIns="0" bIns="0" rtlCol="0" anchor="t">
            <a:spAutoFit/>
          </a:bodyPr>
          <a:lstStyle/>
          <a:p>
            <a:pPr algn="l">
              <a:lnSpc>
                <a:spcPts val="2400"/>
              </a:lnSpc>
            </a:pPr>
            <a:r>
              <a:rPr lang="en-US" sz="2000">
                <a:solidFill>
                  <a:srgbClr val="000000"/>
                </a:solidFill>
                <a:latin typeface="Times New Roman"/>
              </a:rPr>
              <a:t>Commit all changes with "first  commit"</a:t>
            </a:r>
          </a:p>
        </p:txBody>
      </p:sp>
      <p:sp>
        <p:nvSpPr>
          <p:cNvPr id="36" name="TextBox 36"/>
          <p:cNvSpPr txBox="1"/>
          <p:nvPr/>
        </p:nvSpPr>
        <p:spPr>
          <a:xfrm>
            <a:off x="13350628" y="6794892"/>
            <a:ext cx="2814320" cy="742950"/>
          </a:xfrm>
          <a:prstGeom prst="rect">
            <a:avLst/>
          </a:prstGeom>
        </p:spPr>
        <p:txBody>
          <a:bodyPr lIns="0" tIns="0" rIns="0" bIns="0" rtlCol="0" anchor="t">
            <a:spAutoFit/>
          </a:bodyPr>
          <a:lstStyle/>
          <a:p>
            <a:pPr algn="l">
              <a:lnSpc>
                <a:spcPts val="2400"/>
              </a:lnSpc>
            </a:pPr>
            <a:r>
              <a:rPr lang="en-US" sz="2000">
                <a:solidFill>
                  <a:srgbClr val="000000"/>
                </a:solidFill>
                <a:latin typeface="Times New Roman"/>
              </a:rPr>
              <a:t>create a repository on github  related to project</a:t>
            </a:r>
          </a:p>
        </p:txBody>
      </p:sp>
      <p:sp>
        <p:nvSpPr>
          <p:cNvPr id="37" name="TextBox 37"/>
          <p:cNvSpPr txBox="1"/>
          <p:nvPr/>
        </p:nvSpPr>
        <p:spPr>
          <a:xfrm>
            <a:off x="11315930" y="8566692"/>
            <a:ext cx="2805430" cy="438150"/>
          </a:xfrm>
          <a:prstGeom prst="rect">
            <a:avLst/>
          </a:prstGeom>
        </p:spPr>
        <p:txBody>
          <a:bodyPr lIns="0" tIns="0" rIns="0" bIns="0" rtlCol="0" anchor="t">
            <a:spAutoFit/>
          </a:bodyPr>
          <a:lstStyle/>
          <a:p>
            <a:pPr algn="l">
              <a:lnSpc>
                <a:spcPts val="2400"/>
              </a:lnSpc>
            </a:pPr>
            <a:r>
              <a:rPr lang="en-US" sz="2000">
                <a:solidFill>
                  <a:srgbClr val="000000"/>
                </a:solidFill>
                <a:latin typeface="Times New Roman"/>
              </a:rPr>
              <a:t>Push your changes to github</a:t>
            </a:r>
          </a:p>
        </p:txBody>
      </p:sp>
      <p:sp>
        <p:nvSpPr>
          <p:cNvPr id="38" name="TextBox 38"/>
          <p:cNvSpPr txBox="1"/>
          <p:nvPr/>
        </p:nvSpPr>
        <p:spPr>
          <a:xfrm>
            <a:off x="532648" y="194216"/>
            <a:ext cx="5699760" cy="960120"/>
          </a:xfrm>
          <a:prstGeom prst="rect">
            <a:avLst/>
          </a:prstGeom>
        </p:spPr>
        <p:txBody>
          <a:bodyPr lIns="0" tIns="0" rIns="0" bIns="0" rtlCol="0" anchor="t">
            <a:spAutoFit/>
          </a:bodyPr>
          <a:lstStyle/>
          <a:p>
            <a:pPr algn="l">
              <a:lnSpc>
                <a:spcPts val="5759"/>
              </a:lnSpc>
            </a:pPr>
            <a:r>
              <a:rPr lang="en-US" sz="4800">
                <a:solidFill>
                  <a:srgbClr val="C88C31"/>
                </a:solidFill>
                <a:latin typeface="Times New Roman Bold"/>
              </a:rPr>
              <a:t>Assessment Parameter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7998" cy="10286998"/>
            <a:chOff x="0" y="0"/>
            <a:chExt cx="24383997" cy="13715997"/>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t="-14" b="-14"/>
              </a:stretch>
            </a:blipFill>
          </p:spPr>
          <p:txBody>
            <a:bodyPr/>
            <a:lstStyle/>
            <a:p>
              <a:endParaRPr lang="en-IN"/>
            </a:p>
          </p:txBody>
        </p:sp>
      </p:grpSp>
      <p:sp>
        <p:nvSpPr>
          <p:cNvPr id="4" name="Freeform 4"/>
          <p:cNvSpPr/>
          <p:nvPr/>
        </p:nvSpPr>
        <p:spPr>
          <a:xfrm>
            <a:off x="4480990" y="2815768"/>
            <a:ext cx="9623107" cy="153353"/>
          </a:xfrm>
          <a:custGeom>
            <a:avLst/>
            <a:gdLst/>
            <a:ahLst/>
            <a:cxnLst/>
            <a:rect l="l" t="t" r="r" b="b"/>
            <a:pathLst>
              <a:path w="9623107" h="153353">
                <a:moveTo>
                  <a:pt x="0" y="0"/>
                </a:moveTo>
                <a:lnTo>
                  <a:pt x="9623107" y="0"/>
                </a:lnTo>
                <a:lnTo>
                  <a:pt x="9623107" y="153353"/>
                </a:lnTo>
                <a:lnTo>
                  <a:pt x="0" y="1533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5" name="Group 5"/>
          <p:cNvGrpSpPr/>
          <p:nvPr/>
        </p:nvGrpSpPr>
        <p:grpSpPr>
          <a:xfrm>
            <a:off x="5385670" y="3570514"/>
            <a:ext cx="2362198" cy="2362198"/>
            <a:chOff x="0" y="0"/>
            <a:chExt cx="3149597" cy="3149597"/>
          </a:xfrm>
        </p:grpSpPr>
        <p:sp>
          <p:nvSpPr>
            <p:cNvPr id="6" name="Freeform 6"/>
            <p:cNvSpPr/>
            <p:nvPr/>
          </p:nvSpPr>
          <p:spPr>
            <a:xfrm>
              <a:off x="0" y="0"/>
              <a:ext cx="3149600" cy="3149600"/>
            </a:xfrm>
            <a:custGeom>
              <a:avLst/>
              <a:gdLst/>
              <a:ahLst/>
              <a:cxnLst/>
              <a:rect l="l" t="t" r="r" b="b"/>
              <a:pathLst>
                <a:path w="3149600" h="3149600">
                  <a:moveTo>
                    <a:pt x="0" y="0"/>
                  </a:moveTo>
                  <a:lnTo>
                    <a:pt x="3149600" y="0"/>
                  </a:lnTo>
                  <a:lnTo>
                    <a:pt x="3149600" y="3149600"/>
                  </a:lnTo>
                  <a:lnTo>
                    <a:pt x="0" y="3149600"/>
                  </a:lnTo>
                  <a:lnTo>
                    <a:pt x="0" y="0"/>
                  </a:lnTo>
                  <a:close/>
                </a:path>
              </a:pathLst>
            </a:custGeom>
            <a:blipFill>
              <a:blip r:embed="rId6"/>
              <a:stretch>
                <a:fillRect/>
              </a:stretch>
            </a:blipFill>
          </p:spPr>
          <p:txBody>
            <a:bodyPr/>
            <a:lstStyle/>
            <a:p>
              <a:endParaRPr lang="en-IN"/>
            </a:p>
          </p:txBody>
        </p:sp>
      </p:grpSp>
      <p:grpSp>
        <p:nvGrpSpPr>
          <p:cNvPr id="7" name="Group 7"/>
          <p:cNvGrpSpPr/>
          <p:nvPr/>
        </p:nvGrpSpPr>
        <p:grpSpPr>
          <a:xfrm>
            <a:off x="4466644" y="1226916"/>
            <a:ext cx="9638061" cy="1666208"/>
            <a:chOff x="0" y="0"/>
            <a:chExt cx="12850749" cy="2221611"/>
          </a:xfrm>
        </p:grpSpPr>
        <p:sp>
          <p:nvSpPr>
            <p:cNvPr id="8" name="Freeform 8"/>
            <p:cNvSpPr/>
            <p:nvPr/>
          </p:nvSpPr>
          <p:spPr>
            <a:xfrm>
              <a:off x="0" y="0"/>
              <a:ext cx="12850749" cy="2221611"/>
            </a:xfrm>
            <a:custGeom>
              <a:avLst/>
              <a:gdLst/>
              <a:ahLst/>
              <a:cxnLst/>
              <a:rect l="l" t="t" r="r" b="b"/>
              <a:pathLst>
                <a:path w="12850749" h="2221611">
                  <a:moveTo>
                    <a:pt x="0" y="0"/>
                  </a:moveTo>
                  <a:lnTo>
                    <a:pt x="12850749" y="0"/>
                  </a:lnTo>
                  <a:lnTo>
                    <a:pt x="12850749" y="2221611"/>
                  </a:lnTo>
                  <a:lnTo>
                    <a:pt x="0" y="2221611"/>
                  </a:lnTo>
                  <a:close/>
                </a:path>
              </a:pathLst>
            </a:custGeom>
            <a:solidFill>
              <a:srgbClr val="223668"/>
            </a:solidFill>
          </p:spPr>
          <p:txBody>
            <a:bodyPr/>
            <a:lstStyle/>
            <a:p>
              <a:endParaRPr lang="en-IN"/>
            </a:p>
          </p:txBody>
        </p:sp>
      </p:grpSp>
      <p:sp>
        <p:nvSpPr>
          <p:cNvPr id="9" name="TextBox 9"/>
          <p:cNvSpPr txBox="1"/>
          <p:nvPr/>
        </p:nvSpPr>
        <p:spPr>
          <a:xfrm>
            <a:off x="4517444" y="1201516"/>
            <a:ext cx="9536430" cy="1640838"/>
          </a:xfrm>
          <a:prstGeom prst="rect">
            <a:avLst/>
          </a:prstGeom>
        </p:spPr>
        <p:txBody>
          <a:bodyPr lIns="0" tIns="0" rIns="0" bIns="0" rtlCol="0" anchor="t">
            <a:spAutoFit/>
          </a:bodyPr>
          <a:lstStyle/>
          <a:p>
            <a:pPr algn="l">
              <a:lnSpc>
                <a:spcPts val="4320"/>
              </a:lnSpc>
            </a:pPr>
            <a:endParaRPr/>
          </a:p>
          <a:p>
            <a:pPr algn="ctr">
              <a:lnSpc>
                <a:spcPts val="4320"/>
              </a:lnSpc>
            </a:pPr>
            <a:r>
              <a:rPr lang="en-US" sz="3600">
                <a:solidFill>
                  <a:srgbClr val="FFFFFF"/>
                </a:solidFill>
                <a:latin typeface="Trebuchet MS Bold Italics"/>
              </a:rPr>
              <a:t>Submission Github</a:t>
            </a:r>
          </a:p>
        </p:txBody>
      </p:sp>
      <p:sp>
        <p:nvSpPr>
          <p:cNvPr id="10" name="TextBox 10"/>
          <p:cNvSpPr txBox="1"/>
          <p:nvPr/>
        </p:nvSpPr>
        <p:spPr>
          <a:xfrm>
            <a:off x="7902950" y="2965994"/>
            <a:ext cx="6138000" cy="4334520"/>
          </a:xfrm>
          <a:prstGeom prst="rect">
            <a:avLst/>
          </a:prstGeom>
        </p:spPr>
        <p:txBody>
          <a:bodyPr lIns="0" tIns="0" rIns="0" bIns="0" rtlCol="0" anchor="t">
            <a:spAutoFit/>
          </a:bodyPr>
          <a:lstStyle/>
          <a:p>
            <a:pPr algn="l">
              <a:lnSpc>
                <a:spcPts val="2640"/>
              </a:lnSpc>
            </a:pPr>
            <a:r>
              <a:rPr lang="en-US" sz="2200" u="sng" spc="20" dirty="0">
                <a:solidFill>
                  <a:srgbClr val="000000"/>
                </a:solidFill>
                <a:latin typeface="TT Rounds Condensed"/>
                <a:hlinkClick r:id="rId7"/>
              </a:rPr>
              <a:t>https://github.com/ananth-1206/CD_06_Task-5_Link</a:t>
            </a:r>
            <a:endParaRPr lang="en-US" sz="2200" u="sng" spc="20" dirty="0">
              <a:solidFill>
                <a:srgbClr val="000000"/>
              </a:solidFill>
              <a:latin typeface="TT Rounds Condensed"/>
            </a:endParaRPr>
          </a:p>
          <a:p>
            <a:pPr algn="l">
              <a:lnSpc>
                <a:spcPts val="2640"/>
              </a:lnSpc>
            </a:pPr>
            <a:endParaRPr lang="en-US" sz="2200" u="sng" spc="20" dirty="0">
              <a:solidFill>
                <a:srgbClr val="000000"/>
              </a:solidFill>
              <a:latin typeface="TT Rounds Condensed"/>
            </a:endParaRPr>
          </a:p>
          <a:p>
            <a:pPr algn="l">
              <a:lnSpc>
                <a:spcPts val="2640"/>
              </a:lnSpc>
            </a:pPr>
            <a:r>
              <a:rPr lang="en-US" sz="2200" u="sng" spc="20" dirty="0">
                <a:solidFill>
                  <a:srgbClr val="000000"/>
                </a:solidFill>
                <a:latin typeface="TT Rounds Condensed"/>
              </a:rPr>
              <a:t>https://GitHub.com/KODESHWARAN2002/CD1_06-Task5_Link</a:t>
            </a:r>
          </a:p>
          <a:p>
            <a:pPr algn="l">
              <a:lnSpc>
                <a:spcPts val="2640"/>
              </a:lnSpc>
            </a:pPr>
            <a:endParaRPr lang="en-US" sz="2200" u="sng" spc="20" dirty="0">
              <a:solidFill>
                <a:srgbClr val="000000"/>
              </a:solidFill>
              <a:latin typeface="TT Rounds Condensed"/>
            </a:endParaRPr>
          </a:p>
          <a:p>
            <a:pPr algn="l">
              <a:lnSpc>
                <a:spcPts val="2639"/>
              </a:lnSpc>
            </a:pPr>
            <a:r>
              <a:rPr lang="en-US" sz="2199" spc="19" dirty="0">
                <a:solidFill>
                  <a:srgbClr val="000000"/>
                </a:solidFill>
                <a:latin typeface="TT Rounds Condensed"/>
              </a:rPr>
              <a:t>https://github.com/Vijayasuriyan1003/CD1_06_Task5_Link.git</a:t>
            </a:r>
          </a:p>
          <a:p>
            <a:pPr algn="l">
              <a:lnSpc>
                <a:spcPts val="2638"/>
              </a:lnSpc>
            </a:pPr>
            <a:endParaRPr lang="en-US" sz="2199" spc="19" dirty="0">
              <a:solidFill>
                <a:srgbClr val="000000"/>
              </a:solidFill>
              <a:latin typeface="TT Rounds Condensed"/>
            </a:endParaRPr>
          </a:p>
          <a:p>
            <a:pPr algn="l">
              <a:lnSpc>
                <a:spcPts val="2640"/>
              </a:lnSpc>
            </a:pPr>
            <a:r>
              <a:rPr lang="en-US" sz="2200" spc="20" dirty="0">
                <a:solidFill>
                  <a:srgbClr val="000000"/>
                </a:solidFill>
                <a:latin typeface="TT Rounds Condensed"/>
              </a:rPr>
              <a:t>https://github.com/samjoel2002/CD1_06_Task5_Link</a:t>
            </a:r>
          </a:p>
          <a:p>
            <a:pPr algn="l">
              <a:lnSpc>
                <a:spcPts val="2640"/>
              </a:lnSpc>
            </a:pPr>
            <a:endParaRPr lang="en-US" sz="2200" spc="20" dirty="0">
              <a:solidFill>
                <a:srgbClr val="000000"/>
              </a:solidFill>
              <a:latin typeface="TT Rounds Condensed"/>
            </a:endParaRPr>
          </a:p>
          <a:p>
            <a:pPr algn="l">
              <a:lnSpc>
                <a:spcPts val="2640"/>
              </a:lnSpc>
            </a:pPr>
            <a:endParaRPr lang="en-US" sz="2200" spc="20" dirty="0">
              <a:solidFill>
                <a:srgbClr val="000000"/>
              </a:solidFill>
              <a:latin typeface="TT Rounds Condense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7998" cy="10286998"/>
            <a:chOff x="0" y="0"/>
            <a:chExt cx="24383997" cy="13715997"/>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t="-14" b="-14"/>
              </a:stretch>
            </a:blipFill>
          </p:spPr>
          <p:txBody>
            <a:bodyPr/>
            <a:lstStyle/>
            <a:p>
              <a:endParaRPr lang="en-IN"/>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391</Words>
  <Application>Microsoft Office PowerPoint</Application>
  <PresentationFormat>Custom</PresentationFormat>
  <Paragraphs>117</Paragraphs>
  <Slides>7</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Calibri</vt:lpstr>
      <vt:lpstr>TT Rounds Condensed</vt:lpstr>
      <vt:lpstr>Arial</vt:lpstr>
      <vt:lpstr>Times New Roman Bold</vt:lpstr>
      <vt:lpstr>Arial Bold</vt:lpstr>
      <vt:lpstr>Trebuchet MS Bold</vt:lpstr>
      <vt:lpstr>Trebuchet MS Bold Italics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CD1_06_Task-2_Kodeshwaran S.pptx</dc:title>
  <cp:lastModifiedBy>vijayasuriyan T.S</cp:lastModifiedBy>
  <cp:revision>2</cp:revision>
  <dcterms:created xsi:type="dcterms:W3CDTF">2006-08-16T00:00:00Z</dcterms:created>
  <dcterms:modified xsi:type="dcterms:W3CDTF">2023-11-15T05:29:16Z</dcterms:modified>
  <dc:identifier>DAFzB6pFMUA</dc:identifier>
</cp:coreProperties>
</file>